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Red Hat Display Black"/>
      <p:bold r:id="rId32"/>
      <p:boldItalic r:id="rId33"/>
    </p:embeddedFont>
    <p:embeddedFont>
      <p:font typeface="Arial Black"/>
      <p:regular r:id="rId34"/>
    </p:embeddedFont>
    <p:embeddedFont>
      <p:font typeface="Gill Sans"/>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gw8W+IecuVNLQjXekQWao9RFtu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1A101A-AC73-4AFC-BB76-FAB8868F5A3A}">
  <a:tblStyle styleId="{CC1A101A-AC73-4AFC-BB76-FAB8868F5A3A}" styleName="Table_0">
    <a:wholeTbl>
      <a:tcTxStyle b="off" i="off">
        <a:font>
          <a:latin typeface="Gill Sans MT"/>
          <a:ea typeface="Gill Sans MT"/>
          <a:cs typeface="Gill Sans MT"/>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12700">
              <a:solidFill>
                <a:schemeClr val="accent2"/>
              </a:solidFill>
              <a:prstDash val="solid"/>
              <a:round/>
              <a:headEnd len="sm" w="sm" type="none"/>
              <a:tailEnd len="sm" w="sm" type="none"/>
            </a:ln>
          </a:insideV>
        </a:tcBdr>
        <a:fill>
          <a:solidFill>
            <a:srgbClr val="FAF5EA"/>
          </a:solidFill>
        </a:fill>
      </a:tcStyle>
    </a:wholeTbl>
    <a:band1H>
      <a:tcTxStyle/>
      <a:tcStyle>
        <a:fill>
          <a:solidFill>
            <a:srgbClr val="F5EAD3"/>
          </a:solidFill>
        </a:fill>
      </a:tcStyle>
    </a:band1H>
    <a:band2H>
      <a:tcTxStyle/>
    </a:band2H>
    <a:band1V>
      <a:tcTxStyle/>
      <a:tcStyle>
        <a:fill>
          <a:solidFill>
            <a:srgbClr val="F5EAD3"/>
          </a:solidFill>
        </a:fill>
      </a:tcStyle>
    </a:band1V>
    <a:band2V>
      <a:tcTxStyle/>
    </a:band2V>
    <a:lastCol>
      <a:tcTxStyle b="on" i="off"/>
    </a:lastCol>
    <a:firstCol>
      <a:tcTxStyle b="on" i="off"/>
    </a:firstCol>
    <a:lastRow>
      <a:tcTxStyle b="on" i="off"/>
      <a:tcStyle>
        <a:tcBdr>
          <a:top>
            <a:ln cap="flat" cmpd="sng" w="25400">
              <a:solidFill>
                <a:schemeClr val="accent2"/>
              </a:solidFill>
              <a:prstDash val="solid"/>
              <a:round/>
              <a:headEnd len="sm" w="sm" type="none"/>
              <a:tailEnd len="sm" w="sm" type="none"/>
            </a:ln>
          </a:top>
        </a:tcBdr>
        <a:fill>
          <a:solidFill>
            <a:srgbClr val="FAF5EA"/>
          </a:solidFill>
        </a:fill>
      </a:tcStyle>
    </a:lastRow>
    <a:seCell>
      <a:tcTxStyle/>
    </a:seCell>
    <a:swCell>
      <a:tcTxStyle/>
    </a:swCell>
    <a:firstRow>
      <a:tcTxStyle b="on" i="off"/>
      <a:tcStyle>
        <a:fill>
          <a:solidFill>
            <a:srgbClr val="FAF5EA"/>
          </a:solidFill>
        </a:fill>
      </a:tcStyle>
    </a:firstRow>
    <a:neCell>
      <a:tcTxStyle/>
    </a:neCell>
    <a:nwCell>
      <a:tcTxStyle/>
    </a:nwCell>
  </a:tblStyle>
  <a:tblStyle styleId="{01986260-E181-4ACF-B75A-2BFB2D71E8AF}" styleName="Table_1">
    <a:wholeTbl>
      <a:tcTxStyle b="off" i="off">
        <a:font>
          <a:latin typeface="Gill Sans MT"/>
          <a:ea typeface="Gill Sans MT"/>
          <a:cs typeface="Gill Sans MT"/>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E9ECEB"/>
          </a:solidFill>
        </a:fill>
      </a:tcStyle>
    </a:wholeTbl>
    <a:band1H>
      <a:tcTxStyle/>
      <a:tcStyle>
        <a:fill>
          <a:solidFill>
            <a:srgbClr val="D0D7D4"/>
          </a:solidFill>
        </a:fill>
      </a:tcStyle>
    </a:band1H>
    <a:band2H>
      <a:tcTxStyle/>
    </a:band2H>
    <a:band1V>
      <a:tcTxStyle/>
      <a:tcStyle>
        <a:fill>
          <a:solidFill>
            <a:srgbClr val="D0D7D4"/>
          </a:solidFill>
        </a:fill>
      </a:tcStyle>
    </a:band1V>
    <a:band2V>
      <a:tcTxStyle/>
    </a:band2V>
    <a:lastCol>
      <a:tcTxStyle b="on" i="off"/>
    </a:lastCol>
    <a:firstCol>
      <a:tcTxStyle b="on" i="off"/>
    </a:firstCol>
    <a:lastRow>
      <a:tcTxStyle b="on" i="off"/>
      <a:tcStyle>
        <a:tcBdr>
          <a:top>
            <a:ln cap="flat" cmpd="sng" w="25400">
              <a:solidFill>
                <a:schemeClr val="accent6"/>
              </a:solidFill>
              <a:prstDash val="solid"/>
              <a:round/>
              <a:headEnd len="sm" w="sm" type="none"/>
              <a:tailEnd len="sm" w="sm" type="none"/>
            </a:ln>
          </a:top>
        </a:tcBdr>
        <a:fill>
          <a:solidFill>
            <a:srgbClr val="E9ECEB"/>
          </a:solidFill>
        </a:fill>
      </a:tcStyle>
    </a:lastRow>
    <a:seCell>
      <a:tcTxStyle/>
    </a:seCell>
    <a:swCell>
      <a:tcTxStyle/>
    </a:swCell>
    <a:firstRow>
      <a:tcTxStyle b="on" i="off"/>
      <a:tcStyle>
        <a:fill>
          <a:solidFill>
            <a:srgbClr val="E9ECEB"/>
          </a:solidFill>
        </a:fill>
      </a:tcStyle>
    </a:firstRow>
    <a:neCell>
      <a:tcTxStyle/>
    </a:neCell>
    <a:nwCell>
      <a:tcTxStyle/>
    </a:nwCell>
  </a:tblStyle>
  <a:tblStyle styleId="{F44418F6-2332-4D65-A2B9-ED739B7F38FE}" styleName="Table_2">
    <a:wholeTbl>
      <a:tcTxStyle b="off" i="off">
        <a:font>
          <a:latin typeface="Gill Sans MT"/>
          <a:ea typeface="Gill Sans MT"/>
          <a:cs typeface="Gill Sans MT"/>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20000"/>
            </a:schemeClr>
          </a:solidFill>
        </a:fill>
      </a:tcStyle>
    </a:band1H>
    <a:band2H>
      <a:tcTxStyle/>
    </a:band2H>
    <a:band1V>
      <a:tcTxStyle/>
      <a:tcStyle>
        <a:fill>
          <a:solidFill>
            <a:schemeClr val="accent5">
              <a:alpha val="20000"/>
            </a:schemeClr>
          </a:solidFill>
        </a:fill>
      </a:tcStyle>
    </a:band1V>
    <a:band2V>
      <a:tcTx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5"/>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C2F72D78-FF37-4E9B-A3A6-A6EDD1A67D49}" styleName="Table_3">
    <a:wholeTbl>
      <a:tcTxStyle b="off" i="off">
        <a:font>
          <a:latin typeface="Gill Sans MT"/>
          <a:ea typeface="Gill Sans MT"/>
          <a:cs typeface="Gill Sans MT"/>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17ED2A5-E0E6-4A9D-B58E-D66DEC908BEE}" styleName="Table_4">
    <a:wholeTbl>
      <a:tcTxStyle b="off" i="off">
        <a:font>
          <a:latin typeface="Gill Sans MT"/>
          <a:ea typeface="Gill Sans MT"/>
          <a:cs typeface="Gill Sans MT"/>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Gill Sans MT"/>
          <a:ea typeface="Gill Sans MT"/>
          <a:cs typeface="Gill Sans MT"/>
        </a:font>
        <a:schemeClr val="lt1"/>
      </a:tcTxStyle>
      <a:tcStyle>
        <a:fill>
          <a:solidFill>
            <a:schemeClr val="accent3"/>
          </a:solidFill>
        </a:fill>
      </a:tcStyle>
    </a:lastCol>
    <a:firstCol>
      <a:tcTxStyle b="on" i="off">
        <a:font>
          <a:latin typeface="Gill Sans MT"/>
          <a:ea typeface="Gill Sans MT"/>
          <a:cs typeface="Gill Sans MT"/>
        </a:font>
        <a:schemeClr val="lt1"/>
      </a:tcTxStyle>
      <a:tcStyle>
        <a:fill>
          <a:solidFill>
            <a:schemeClr val="accent3"/>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Gill Sans MT"/>
          <a:ea typeface="Gill Sans MT"/>
          <a:cs typeface="Gill Sans MT"/>
        </a:font>
        <a:schemeClr val="dk1"/>
      </a:tcTxStyle>
    </a:seCell>
    <a:swCell>
      <a:tcTxStyle b="on" i="off">
        <a:font>
          <a:latin typeface="Gill Sans MT"/>
          <a:ea typeface="Gill Sans MT"/>
          <a:cs typeface="Gill Sans MT"/>
        </a:font>
        <a:schemeClr val="dk1"/>
      </a:tcTxStyle>
    </a:swCell>
    <a:firstRow>
      <a:tcTxStyle b="on" i="off">
        <a:font>
          <a:latin typeface="Gill Sans MT"/>
          <a:ea typeface="Gill Sans MT"/>
          <a:cs typeface="Gill Sans MT"/>
        </a:font>
        <a:schemeClr val="lt1"/>
      </a:tcTxStyle>
      <a:tcStyle>
        <a:tcBdr>
          <a:bottom>
            <a:ln cap="flat" cmpd="sng" w="25400">
              <a:solidFill>
                <a:schemeClr val="dk1"/>
              </a:solidFill>
              <a:prstDash val="solid"/>
              <a:round/>
              <a:headEnd len="sm" w="sm" type="none"/>
              <a:tailEnd len="sm" w="sm" type="none"/>
            </a:ln>
          </a:bottom>
        </a:tcBdr>
        <a:fill>
          <a:solidFill>
            <a:schemeClr val="accent3"/>
          </a:solidFill>
        </a:fill>
      </a:tcStyle>
    </a:firstRow>
    <a:neCell>
      <a:tcTxStyle/>
    </a:neCell>
    <a:nwCell>
      <a:tcTxStyle/>
    </a:nwCell>
  </a:tblStyle>
  <a:tblStyle styleId="{0FD8EE6D-A1D9-4F9A-9913-6D376338437D}" styleName="Table_5">
    <a:wholeTbl>
      <a:tcTxStyle b="off" i="off">
        <a:font>
          <a:latin typeface="Gill Sans MT"/>
          <a:ea typeface="Gill Sans MT"/>
          <a:cs typeface="Gill Sans MT"/>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1F4EC"/>
          </a:solidFill>
        </a:fill>
      </a:tcStyle>
    </a:wholeTbl>
    <a:band1H>
      <a:tcTxStyle/>
      <a:tcStyle>
        <a:fill>
          <a:solidFill>
            <a:srgbClr val="E1E9D6"/>
          </a:solidFill>
        </a:fill>
      </a:tcStyle>
    </a:band1H>
    <a:band2H>
      <a:tcTxStyle/>
    </a:band2H>
    <a:band1V>
      <a:tcTxStyle/>
      <a:tcStyle>
        <a:fill>
          <a:solidFill>
            <a:srgbClr val="E1E9D6"/>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1F4EC"/>
          </a:solidFill>
        </a:fill>
      </a:tcStyle>
    </a:lastRow>
    <a:seCell>
      <a:tcTxStyle/>
    </a:seCell>
    <a:swCell>
      <a:tcTxStyle/>
    </a:swCell>
    <a:firstRow>
      <a:tcTxStyle b="on" i="off">
        <a:font>
          <a:latin typeface="Gill Sans MT"/>
          <a:ea typeface="Gill Sans MT"/>
          <a:cs typeface="Gill Sans MT"/>
        </a:font>
        <a:schemeClr val="lt1"/>
      </a:tcTxStyle>
      <a:tcStyle>
        <a:fill>
          <a:solidFill>
            <a:schemeClr val="accent6"/>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edHatDisplayBlack-boldItalic.fntdata"/><Relationship Id="rId10" Type="http://schemas.openxmlformats.org/officeDocument/2006/relationships/slide" Target="slides/slide5.xml"/><Relationship Id="rId32" Type="http://schemas.openxmlformats.org/officeDocument/2006/relationships/font" Target="fonts/RedHatDisplayBlack-bold.fntdata"/><Relationship Id="rId13" Type="http://schemas.openxmlformats.org/officeDocument/2006/relationships/slide" Target="slides/slide8.xml"/><Relationship Id="rId35" Type="http://schemas.openxmlformats.org/officeDocument/2006/relationships/font" Target="fonts/GillSans-regular.fntdata"/><Relationship Id="rId12" Type="http://schemas.openxmlformats.org/officeDocument/2006/relationships/slide" Target="slides/slide7.xml"/><Relationship Id="rId34" Type="http://schemas.openxmlformats.org/officeDocument/2006/relationships/font" Target="fonts/ArialBlack-regular.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Gill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E:\Organic%20Experiment_data.docx.xlt"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IRC%202023\sample_rbd.csv" TargetMode="External"/></Relationships>
</file>

<file path=ppt/charts/_rels/chart7.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J:\Organic%20Experiment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13053941726685"/>
          <c:y val="0.2250707596540451"/>
          <c:w val="0.3860839307308197"/>
          <c:h val="0.57820481061935425"/>
        </c:manualLayout>
      </c:layout>
      <c:pieChart>
        <c:varyColors val="1"/>
        <c:ser>
          <c:idx val="0"/>
          <c:order val="0"/>
          <c:tx>
            <c:strRef>
              <c:f>Tabelle1!$B$1</c:f>
              <c:strCache>
                <c:ptCount val="1"/>
                <c:pt idx="0">
                  <c:v>Verkauf</c:v>
                </c:pt>
              </c:strCache>
            </c:strRef>
          </c:tx>
          <c:spPr>
            <a:solidFill>
              <a:srgbClr val="2F6C86"/>
            </a:solidFill>
            <a:ln>
              <a:solidFill>
                <a:schemeClr val="bg1"/>
              </a:solidFill>
            </a:ln>
          </c:spPr>
          <c:explosion val="1"/>
          <c:dPt>
            <c:idx val="0"/>
            <c:bubble3D val="0"/>
            <c:explosion val="0"/>
            <c:spPr>
              <a:solidFill>
                <a:srgbClr val="008000"/>
              </a:solidFill>
              <a:ln>
                <a:solidFill>
                  <a:schemeClr val="bg1"/>
                </a:solidFill>
              </a:ln>
            </c:spPr>
            <c:extLst>
              <c:ext xmlns:c16="http://schemas.microsoft.com/office/drawing/2014/chart" uri="{C3380CC4-5D6E-409C-BE32-E72D297353CC}">
                <c16:uniqueId val="{00000000-C66F-4BD8-B31E-D6656E3018A4}"/>
              </c:ext>
            </c:extLst>
          </c:dPt>
          <c:dPt>
            <c:idx val="1"/>
            <c:bubble3D val="0"/>
            <c:explosion val="0"/>
            <c:spPr>
              <a:solidFill>
                <a:srgbClr val="FFFF00">
                  <a:alpha val="80000"/>
                </a:srgbClr>
              </a:solidFill>
              <a:ln>
                <a:solidFill>
                  <a:schemeClr val="bg1"/>
                </a:solidFill>
              </a:ln>
            </c:spPr>
            <c:extLst>
              <c:ext xmlns:c16="http://schemas.microsoft.com/office/drawing/2014/chart" uri="{C3380CC4-5D6E-409C-BE32-E72D297353CC}">
                <c16:uniqueId val="{00000002-C66F-4BD8-B31E-D6656E3018A4}"/>
              </c:ext>
            </c:extLst>
          </c:dPt>
          <c:dPt>
            <c:idx val="2"/>
            <c:bubble3D val="0"/>
            <c:explosion val="0"/>
            <c:spPr>
              <a:solidFill>
                <a:schemeClr val="accent2">
                  <a:lumMod val="60000"/>
                  <a:lumOff val="40000"/>
                  <a:alpha val="60000"/>
                </a:schemeClr>
              </a:solidFill>
              <a:ln>
                <a:solidFill>
                  <a:schemeClr val="bg1"/>
                </a:solidFill>
              </a:ln>
            </c:spPr>
            <c:extLst>
              <c:ext xmlns:c16="http://schemas.microsoft.com/office/drawing/2014/chart" uri="{C3380CC4-5D6E-409C-BE32-E72D297353CC}">
                <c16:uniqueId val="{00000004-C66F-4BD8-B31E-D6656E3018A4}"/>
              </c:ext>
            </c:extLst>
          </c:dPt>
          <c:dPt>
            <c:idx val="3"/>
            <c:bubble3D val="0"/>
            <c:explosion val="0"/>
            <c:spPr>
              <a:solidFill>
                <a:srgbClr val="00B050">
                  <a:alpha val="40000"/>
                </a:srgbClr>
              </a:solidFill>
              <a:ln>
                <a:solidFill>
                  <a:schemeClr val="bg1"/>
                </a:solidFill>
              </a:ln>
            </c:spPr>
            <c:extLst>
              <c:ext xmlns:c16="http://schemas.microsoft.com/office/drawing/2014/chart" uri="{C3380CC4-5D6E-409C-BE32-E72D297353CC}">
                <c16:uniqueId val="{00000006-C66F-4BD8-B31E-D6656E3018A4}"/>
              </c:ext>
            </c:extLst>
          </c:dPt>
          <c:dPt>
            <c:idx val="4"/>
            <c:bubble3D val="0"/>
            <c:spPr>
              <a:solidFill>
                <a:srgbClr val="2F6C86">
                  <a:alpha val="10000"/>
                </a:srgbClr>
              </a:solidFill>
              <a:ln>
                <a:solidFill>
                  <a:schemeClr val="bg1"/>
                </a:solidFill>
              </a:ln>
            </c:spPr>
            <c:extLst>
              <c:ext xmlns:c16="http://schemas.microsoft.com/office/drawing/2014/chart" uri="{C3380CC4-5D6E-409C-BE32-E72D297353CC}">
                <c16:uniqueId val="{00000008-C66F-4BD8-B31E-D6656E3018A4}"/>
              </c:ext>
            </c:extLst>
          </c:dPt>
          <c:dPt>
            <c:idx val="5"/>
            <c:bubble3D val="0"/>
            <c:extLst>
              <c:ext xmlns:c16="http://schemas.microsoft.com/office/drawing/2014/chart" uri="{C3380CC4-5D6E-409C-BE32-E72D297353CC}">
                <c16:uniqueId val="{00000009-C66F-4BD8-B31E-D6656E3018A4}"/>
              </c:ext>
            </c:extLst>
          </c:dPt>
          <c:dLbls>
            <c:dLbl>
              <c:idx val="0"/>
              <c:layout>
                <c:manualLayout>
                  <c:x val="-4.7036364674568176E-2"/>
                  <c:y val="7.0550749078392982E-3"/>
                </c:manualLayout>
              </c:layout>
              <c:tx>
                <c:rich>
                  <a:bodyPr/>
                  <a:lstStyle/>
                  <a:p>
                    <a:fld id="{5F69C918-C5E1-451B-BE0E-97ABC7C8D1A6}" type="VALUE">
                      <a:rPr lang="en-US" smtClean="0"/>
                      <a:pPr/>
                      <a:t>[VALUE]</a:t>
                    </a:fld>
                    <a:r>
                      <a:rPr lang="en-US"/>
                      <a:t> </a:t>
                    </a:r>
                    <a:r>
                      <a:rPr lang="en-US" sz="1800" b="0" i="0" u="none" strike="noStrike" kern="1200" baseline="0">
                        <a:solidFill>
                          <a:prstClr val="black"/>
                        </a:solidFill>
                      </a:rPr>
                      <a:t>countries</a:t>
                    </a:r>
                    <a:br>
                      <a:rPr lang="en-US" sz="1800" b="0" i="0" u="none" strike="noStrike" kern="1200" baseline="0">
                        <a:solidFill>
                          <a:prstClr val="black"/>
                        </a:solidFill>
                      </a:rPr>
                    </a:br>
                    <a:r>
                      <a:rPr lang="en-US" baseline="0"/>
                      <a:t> </a:t>
                    </a:r>
                    <a:fld id="{A1A65572-524F-4712-9A75-53DBF15B25B7}" type="PERCENTAGE">
                      <a:rPr lang="en-US" baseline="0"/>
                      <a:pPr/>
                      <a:t>[PERCENTAGE]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6F-4BD8-B31E-D6656E3018A4}"/>
                </c:ext>
              </c:extLst>
            </c:dLbl>
            <c:dLbl>
              <c:idx val="1"/>
              <c:layout>
                <c:manualLayout>
                  <c:x val="-1.5678787603974342E-2"/>
                  <c:y val="4.468214139342308E-2"/>
                </c:manualLayout>
              </c:layout>
              <c:tx>
                <c:rich>
                  <a:bodyPr/>
                  <a:lstStyle/>
                  <a:p>
                    <a:fld id="{4AFDA1EF-DE05-4545-80E2-92FC3B7FB13E}" type="VALUE">
                      <a:rPr lang="en-US" smtClean="0"/>
                      <a:pPr/>
                      <a:t>[VALUE]</a:t>
                    </a:fld>
                    <a:r>
                      <a:rPr lang="en-US"/>
                      <a:t> </a:t>
                    </a:r>
                    <a:r>
                      <a:rPr lang="en-US" sz="1800" b="0" i="0" u="none" strike="noStrike" kern="1200" baseline="0">
                        <a:solidFill>
                          <a:prstClr val="black"/>
                        </a:solidFill>
                      </a:rPr>
                      <a:t>countries</a:t>
                    </a:r>
                    <a:br>
                      <a:rPr lang="en-US" baseline="0"/>
                    </a:br>
                    <a:r>
                      <a:rPr lang="en-US" baseline="0"/>
                      <a:t> </a:t>
                    </a:r>
                    <a:fld id="{5CDA45AB-792A-42FB-A1A9-595D13518957}" type="PERCENTAGE">
                      <a:rPr lang="en-US" baseline="0"/>
                      <a:pPr/>
                      <a:t>[PERCENTAGE]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6F-4BD8-B31E-D6656E3018A4}"/>
                </c:ext>
              </c:extLst>
            </c:dLbl>
            <c:dLbl>
              <c:idx val="2"/>
              <c:tx>
                <c:rich>
                  <a:bodyPr/>
                  <a:lstStyle/>
                  <a:p>
                    <a:fld id="{E1AE646E-45FC-4590-9367-93FA16BEF0D5}" type="VALUE">
                      <a:rPr lang="en-US" smtClean="0"/>
                      <a:pPr/>
                      <a:t>[VALUE]</a:t>
                    </a:fld>
                    <a:r>
                      <a:rPr lang="en-US" baseline="0"/>
                      <a:t> </a:t>
                    </a:r>
                    <a:r>
                      <a:rPr lang="en-US" sz="1800" b="0" i="0" u="none" strike="noStrike" kern="1200" baseline="0">
                        <a:solidFill>
                          <a:prstClr val="black"/>
                        </a:solidFill>
                      </a:rPr>
                      <a:t>countries</a:t>
                    </a:r>
                    <a:r>
                      <a:rPr lang="en-US" baseline="0"/>
                      <a:t> </a:t>
                    </a:r>
                    <a:fld id="{2DB400CF-B145-49B5-9623-EBD7F1CB8130}" type="PERCENTAGE">
                      <a:rPr lang="en-US" baseline="0"/>
                      <a:pPr/>
                      <a:t>[PERCENTAGE]</a:t>
                    </a:fld>
                    <a:endParaRPr lang="en-US" baseline="0"/>
                  </a:p>
                </c:rich>
              </c:tx>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66F-4BD8-B31E-D6656E3018A4}"/>
                </c:ext>
              </c:extLst>
            </c:dLbl>
            <c:dLbl>
              <c:idx val="3"/>
              <c:layout>
                <c:manualLayout>
                  <c:x val="9.4072725623846054E-3"/>
                  <c:y val="2.3516914807260036E-3"/>
                </c:manualLayout>
              </c:layout>
              <c:tx>
                <c:rich>
                  <a:bodyPr/>
                  <a:lstStyle/>
                  <a:p>
                    <a:fld id="{C1C967B2-5E25-4959-98B4-4097C8F8ACEB}" type="VALUE">
                      <a:rPr lang="en-US" smtClean="0"/>
                      <a:pPr/>
                      <a:t>[VALUE]</a:t>
                    </a:fld>
                    <a:r>
                      <a:rPr lang="en-US"/>
                      <a:t> </a:t>
                    </a:r>
                    <a:r>
                      <a:rPr lang="en-US" baseline="0"/>
                      <a:t>countries</a:t>
                    </a:r>
                  </a:p>
                  <a:p>
                    <a:fld id="{F3D7FFC3-C762-49CA-9FF3-96EE378D1A0B}" type="PERCENTAGE">
                      <a:rPr lang="en-US" baseline="0" smtClean="0"/>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66F-4BD8-B31E-D6656E3018A4}"/>
                </c:ext>
              </c:extLst>
            </c:dLbl>
            <c:spPr>
              <a:noFill/>
              <a:ln>
                <a:noFill/>
              </a:ln>
              <a:effectLst/>
            </c:spPr>
            <c:dLblPos val="outEnd"/>
            <c:showLegendKey val="0"/>
            <c:showVal val="1"/>
            <c:showCatName val="0"/>
            <c:showSerName val="0"/>
            <c:showPercent val="1"/>
            <c:showBubbleSize val="0"/>
            <c:showLeaderLines val="1"/>
            <c:extLst>
              <c:ext xmlns:c15="http://schemas.microsoft.com/office/drawing/2012/chart" uri="{CE6537A1-D6FC-4f65-9D91-7224C49458BB}"/>
            </c:extLst>
          </c:dLbls>
          <c:cat>
            <c:strRef>
              <c:f>Tabelle1!$A$2:$A$5</c:f>
              <c:strCache>
                <c:ptCount val="4"/>
                <c:pt idx="0">
                  <c:v>More than 10% organic</c:v>
                </c:pt>
                <c:pt idx="1">
                  <c:v>Between 5-10% organic</c:v>
                </c:pt>
                <c:pt idx="2">
                  <c:v>Between 1-5% organic</c:v>
                </c:pt>
                <c:pt idx="3">
                  <c:v>Less than 1% organic</c:v>
                </c:pt>
              </c:strCache>
            </c:strRef>
          </c:cat>
          <c:val>
            <c:numRef>
              <c:f>Tabelle1!$B$2:$B$5</c:f>
              <c:numCache>
                <c:formatCode>General</c:formatCode>
                <c:ptCount val="4"/>
                <c:pt idx="0">
                  <c:v>16</c:v>
                </c:pt>
                <c:pt idx="1">
                  <c:v>15</c:v>
                </c:pt>
                <c:pt idx="2">
                  <c:v>43</c:v>
                </c:pt>
                <c:pt idx="3">
                  <c:v>100</c:v>
                </c:pt>
              </c:numCache>
            </c:numRef>
          </c:val>
          <c:extLst>
            <c:ext xmlns:c16="http://schemas.microsoft.com/office/drawing/2014/chart" uri="{C3380CC4-5D6E-409C-BE32-E72D297353CC}">
              <c16:uniqueId val="{0000000A-C66F-4BD8-B31E-D6656E3018A4}"/>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0.13497048616409302"/>
          <c:y val="0.8142433762550354"/>
          <c:w val="0.78580993413925171"/>
          <c:h val="0.18367236852645874"/>
        </c:manualLayout>
      </c:layout>
      <c:overlay val="1"/>
    </c:legend>
    <c:plotVisOnly val="1"/>
    <c:dispBlanksAs val="gap"/>
    <c:showDLblsOverMax val="0"/>
  </c:chart>
  <c:txPr>
    <a:bodyPr/>
    <a:lstStyle/>
    <a:p>
      <a:pPr>
        <a:defRPr sz="180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5765271186829"/>
          <c:y val="0.16265951097011566"/>
          <c:w val="0.631813645362854"/>
          <c:h val="0.66092133522033691"/>
        </c:manualLayout>
      </c:layout>
      <c:areaChart>
        <c:grouping val="standard"/>
        <c:varyColors val="0"/>
        <c:ser>
          <c:idx val="0"/>
          <c:order val="0"/>
          <c:tx>
            <c:strRef>
              <c:f>Tabelle1!$B$1</c:f>
              <c:strCache>
                <c:ptCount val="1"/>
                <c:pt idx="0">
                  <c:v>Producers</c:v>
                </c:pt>
              </c:strCache>
            </c:strRef>
          </c:tx>
          <c:spPr>
            <a:solidFill>
              <a:srgbClr val="C00000"/>
            </a:solidFill>
            <a:ln w="15875">
              <a:noFill/>
            </a:ln>
          </c:spPr>
          <c:cat>
            <c:numRef>
              <c:f>Tabelle1!$A$2:$A$22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Tabelle1!$B$2:$B$22</c:f>
              <c:numCache>
                <c:formatCode>#,##0</c:formatCode>
                <c:ptCount val="21"/>
                <c:pt idx="0">
                  <c:v>204221</c:v>
                </c:pt>
                <c:pt idx="1">
                  <c:v>252040</c:v>
                </c:pt>
                <c:pt idx="2">
                  <c:v>380661</c:v>
                </c:pt>
                <c:pt idx="3">
                  <c:v>437246</c:v>
                </c:pt>
                <c:pt idx="4">
                  <c:v>379931</c:v>
                </c:pt>
                <c:pt idx="5">
                  <c:v>491166</c:v>
                </c:pt>
                <c:pt idx="6">
                  <c:v>678598</c:v>
                </c:pt>
                <c:pt idx="7">
                  <c:v>909380</c:v>
                </c:pt>
                <c:pt idx="8">
                  <c:v>1239096</c:v>
                </c:pt>
                <c:pt idx="9">
                  <c:v>1391497</c:v>
                </c:pt>
                <c:pt idx="10">
                  <c:v>1806927</c:v>
                </c:pt>
                <c:pt idx="11">
                  <c:v>1564348.9</c:v>
                </c:pt>
                <c:pt idx="12">
                  <c:v>1766789</c:v>
                </c:pt>
                <c:pt idx="13">
                  <c:v>1907138</c:v>
                </c:pt>
                <c:pt idx="14">
                  <c:v>1954296</c:v>
                </c:pt>
                <c:pt idx="15">
                  <c:v>2064204</c:v>
                </c:pt>
                <c:pt idx="16">
                  <c:v>2234123</c:v>
                </c:pt>
                <c:pt idx="17">
                  <c:v>2540023</c:v>
                </c:pt>
                <c:pt idx="18">
                  <c:v>2925924</c:v>
                </c:pt>
                <c:pt idx="19">
                  <c:v>2781522.9780000001</c:v>
                </c:pt>
                <c:pt idx="20">
                  <c:v>3128873</c:v>
                </c:pt>
              </c:numCache>
            </c:numRef>
          </c:val>
          <c:extLst>
            <c:ext xmlns:c16="http://schemas.microsoft.com/office/drawing/2014/chart" uri="{C3380CC4-5D6E-409C-BE32-E72D297353CC}">
              <c16:uniqueId val="{00000000-07A7-0044-BB61-78F4818B9C1E}"/>
            </c:ext>
          </c:extLst>
        </c:ser>
        <c:dLbls>
          <c:showLegendKey val="0"/>
          <c:showVal val="0"/>
          <c:showCatName val="0"/>
          <c:showSerName val="0"/>
          <c:showPercent val="0"/>
          <c:showBubbleSize val="0"/>
        </c:dLbls>
        <c:axId val="-1184618256"/>
        <c:axId val="-1184617712"/>
      </c:areaChart>
      <c:dateAx>
        <c:axId val="-1184618256"/>
        <c:scaling>
          <c:orientation val="minMax"/>
        </c:scaling>
        <c:delete val="0"/>
        <c:axPos val="b"/>
        <c:numFmt formatCode="General" sourceLinked="1"/>
        <c:majorTickMark val="out"/>
        <c:minorTickMark val="out"/>
        <c:tickLblPos val="nextTo"/>
        <c:spPr>
          <a:ln>
            <a:solidFill>
              <a:schemeClr val="tx1">
                <a:lumMod val="50000"/>
                <a:lumOff val="50000"/>
              </a:schemeClr>
            </a:solidFill>
          </a:ln>
        </c:spPr>
        <c:txPr>
          <a:bodyPr/>
          <a:lstStyle/>
          <a:p>
            <a:pPr>
              <a:defRPr sz="800" smtId="4294967295">
                <a:latin typeface="+mj-lt"/>
              </a:defRPr>
            </a:pPr>
            <a:endParaRPr lang="en-US"/>
          </a:p>
        </c:txPr>
        <c:crossAx val="-1184617712"/>
        <c:crosses val="autoZero"/>
        <c:auto val="0"/>
        <c:lblOffset val="100"/>
        <c:baseTimeUnit val="days"/>
        <c:majorUnit val="4"/>
        <c:majorTimeUnit val="years"/>
        <c:minorUnit val="1"/>
        <c:minorTimeUnit val="years"/>
      </c:dateAx>
      <c:valAx>
        <c:axId val="-1184617712"/>
        <c:scaling>
          <c:orientation val="minMax"/>
        </c:scaling>
        <c:delete val="0"/>
        <c:axPos val="l"/>
        <c:majorGridlines>
          <c:spPr>
            <a:ln>
              <a:solidFill>
                <a:schemeClr val="bg1">
                  <a:lumMod val="75000"/>
                </a:schemeClr>
              </a:solidFill>
            </a:ln>
          </c:spPr>
        </c:majorGridlines>
        <c:title>
          <c:tx>
            <c:rich>
              <a:bodyPr rot="-5400000" vert="horz"/>
              <a:lstStyle/>
              <a:p>
                <a:pPr>
                  <a:defRPr sz="1050">
                    <a:latin typeface="+mj-lt"/>
                  </a:defRPr>
                </a:pPr>
                <a:r>
                  <a:rPr lang="de-CH" sz="1050" b="0">
                    <a:latin typeface="+mj-lt"/>
                  </a:rPr>
                  <a:t>Producers</a:t>
                </a:r>
                <a:endParaRPr lang="en-GB" sz="1050" b="0">
                  <a:latin typeface="+mj-lt"/>
                </a:endParaRPr>
              </a:p>
            </c:rich>
          </c:tx>
          <c:layout>
            <c:manualLayout>
              <c:xMode val="edge"/>
              <c:yMode val="edge"/>
              <c:x val="3.8511540740728378E-2"/>
              <c:y val="0.41401049494743347"/>
            </c:manualLayout>
          </c:layout>
          <c:overlay val="0"/>
        </c:title>
        <c:numFmt formatCode="#,##0.0" sourceLinked="0"/>
        <c:majorTickMark val="out"/>
        <c:minorTickMark val="none"/>
        <c:tickLblPos val="nextTo"/>
        <c:spPr>
          <a:ln>
            <a:solidFill>
              <a:schemeClr val="tx1">
                <a:lumMod val="50000"/>
                <a:lumOff val="50000"/>
              </a:schemeClr>
            </a:solidFill>
          </a:ln>
        </c:spPr>
        <c:txPr>
          <a:bodyPr/>
          <a:lstStyle/>
          <a:p>
            <a:pPr>
              <a:defRPr sz="1000" smtId="4294967295">
                <a:latin typeface="+mj-lt"/>
              </a:defRPr>
            </a:pPr>
            <a:endParaRPr lang="en-US"/>
          </a:p>
        </c:txPr>
        <c:crossAx val="-1184618256"/>
        <c:crosses val="autoZero"/>
        <c:crossBetween val="midCat"/>
        <c:dispUnits>
          <c:builtInUnit val="millions"/>
        </c:dispUnits>
      </c:valAx>
    </c:plotArea>
    <c:plotVisOnly val="1"/>
    <c:dispBlanksAs val="gap"/>
    <c:showDLblsOverMax val="0"/>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49658727645874"/>
          <c:y val="0.19739057123661041"/>
          <c:w val="0.5917237401008606"/>
          <c:h val="0.63117200136184692"/>
        </c:manualLayout>
      </c:layout>
      <c:doughnutChart>
        <c:varyColors val="1"/>
        <c:ser>
          <c:idx val="0"/>
          <c:order val="0"/>
          <c:tx>
            <c:strRef>
              <c:f>Tabelle1!$B$1</c:f>
              <c:strCache>
                <c:ptCount val="1"/>
                <c:pt idx="0">
                  <c:v>Producers</c:v>
                </c:pt>
              </c:strCache>
            </c:strRef>
          </c:tx>
          <c:spPr>
            <a:ln>
              <a:solidFill>
                <a:schemeClr val="bg1"/>
              </a:solidFill>
            </a:ln>
          </c:spPr>
          <c:explosion val="1"/>
          <c:dPt>
            <c:idx val="0"/>
            <c:bubble3D val="0"/>
            <c:spPr>
              <a:solidFill>
                <a:srgbClr val="C00000"/>
              </a:solidFill>
              <a:ln>
                <a:solidFill>
                  <a:schemeClr val="bg1"/>
                </a:solidFill>
              </a:ln>
            </c:spPr>
            <c:extLst>
              <c:ext xmlns:c16="http://schemas.microsoft.com/office/drawing/2014/chart" uri="{C3380CC4-5D6E-409C-BE32-E72D297353CC}">
                <c16:uniqueId val="{00000001-FCB7-BA47-B358-4755C09CC78F}"/>
              </c:ext>
            </c:extLst>
          </c:dPt>
          <c:dPt>
            <c:idx val="1"/>
            <c:bubble3D val="0"/>
            <c:spPr>
              <a:solidFill>
                <a:srgbClr val="00B050">
                  <a:alpha val="80000"/>
                </a:srgbClr>
              </a:solidFill>
              <a:ln>
                <a:solidFill>
                  <a:schemeClr val="bg1"/>
                </a:solidFill>
              </a:ln>
            </c:spPr>
            <c:extLst>
              <c:ext xmlns:c16="http://schemas.microsoft.com/office/drawing/2014/chart" uri="{C3380CC4-5D6E-409C-BE32-E72D297353CC}">
                <c16:uniqueId val="{00000003-FCB7-BA47-B358-4755C09CC78F}"/>
              </c:ext>
            </c:extLst>
          </c:dPt>
          <c:dPt>
            <c:idx val="2"/>
            <c:bubble3D val="0"/>
            <c:spPr>
              <a:solidFill>
                <a:srgbClr val="C00000">
                  <a:alpha val="40000"/>
                </a:srgbClr>
              </a:solidFill>
              <a:ln>
                <a:solidFill>
                  <a:schemeClr val="bg1"/>
                </a:solidFill>
              </a:ln>
            </c:spPr>
            <c:extLst>
              <c:ext xmlns:c16="http://schemas.microsoft.com/office/drawing/2014/chart" uri="{C3380CC4-5D6E-409C-BE32-E72D297353CC}">
                <c16:uniqueId val="{00000005-FCB7-BA47-B358-4755C09CC78F}"/>
              </c:ext>
            </c:extLst>
          </c:dPt>
          <c:dPt>
            <c:idx val="3"/>
            <c:bubble3D val="0"/>
            <c:spPr>
              <a:solidFill>
                <a:srgbClr val="2F6C86"/>
              </a:solidFill>
              <a:ln>
                <a:solidFill>
                  <a:schemeClr val="bg1"/>
                </a:solidFill>
              </a:ln>
            </c:spPr>
            <c:extLst>
              <c:ext xmlns:c16="http://schemas.microsoft.com/office/drawing/2014/chart" uri="{C3380CC4-5D6E-409C-BE32-E72D297353CC}">
                <c16:uniqueId val="{00000007-FCB7-BA47-B358-4755C09CC78F}"/>
              </c:ext>
            </c:extLst>
          </c:dPt>
          <c:dPt>
            <c:idx val="4"/>
            <c:bubble3D val="0"/>
            <c:spPr>
              <a:solidFill>
                <a:srgbClr val="2F6C86">
                  <a:alpha val="80000"/>
                </a:srgbClr>
              </a:solidFill>
              <a:ln>
                <a:solidFill>
                  <a:schemeClr val="bg1"/>
                </a:solidFill>
              </a:ln>
            </c:spPr>
            <c:extLst>
              <c:ext xmlns:c16="http://schemas.microsoft.com/office/drawing/2014/chart" uri="{C3380CC4-5D6E-409C-BE32-E72D297353CC}">
                <c16:uniqueId val="{00000009-FCB7-BA47-B358-4755C09CC78F}"/>
              </c:ext>
            </c:extLst>
          </c:dPt>
          <c:dPt>
            <c:idx val="5"/>
            <c:bubble3D val="0"/>
            <c:spPr>
              <a:solidFill>
                <a:srgbClr val="2F6C86">
                  <a:alpha val="40000"/>
                </a:srgbClr>
              </a:solidFill>
              <a:ln>
                <a:solidFill>
                  <a:schemeClr val="bg1"/>
                </a:solidFill>
              </a:ln>
            </c:spPr>
            <c:extLst>
              <c:ext xmlns:c16="http://schemas.microsoft.com/office/drawing/2014/chart" uri="{C3380CC4-5D6E-409C-BE32-E72D297353CC}">
                <c16:uniqueId val="{0000000B-FCB7-BA47-B358-4755C09CC78F}"/>
              </c:ext>
            </c:extLst>
          </c:dPt>
          <c:dLbls>
            <c:dLbl>
              <c:idx val="0"/>
              <c:layout>
                <c:manualLayout>
                  <c:x val="0.13227696716785431"/>
                  <c:y val="-5.8789763599634171E-2"/>
                </c:manualLayout>
              </c:layout>
              <c:spPr>
                <a:noFill/>
                <a:ln>
                  <a:noFill/>
                </a:ln>
                <a:effectLst/>
              </c:spPr>
              <c:txPr>
                <a:bodyPr wrap="none" lIns="38100" tIns="19050" rIns="38100" bIns="19050" anchor="ctr">
                  <a:noAutofit/>
                </a:bodyPr>
                <a:lstStyle/>
                <a:p>
                  <a:pPr>
                    <a:defRPr sz="1200" b="1" smtId="4294967295">
                      <a:solidFill>
                        <a:schemeClr val="tx1"/>
                      </a:solidFill>
                      <a:latin typeface="Times New Roman" pitchFamily="18" charset="0"/>
                      <a:cs typeface="Times New Roman" pitchFamily="18"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5984809999999999"/>
                      <c:h val="7.8505169999999999E-2"/>
                    </c:manualLayout>
                  </c15:layout>
                </c:ext>
                <c:ext xmlns:c16="http://schemas.microsoft.com/office/drawing/2014/chart" uri="{C3380CC4-5D6E-409C-BE32-E72D297353CC}">
                  <c16:uniqueId val="{00000001-FCB7-BA47-B358-4755C09CC78F}"/>
                </c:ext>
              </c:extLst>
            </c:dLbl>
            <c:dLbl>
              <c:idx val="1"/>
              <c:layout>
                <c:manualLayout>
                  <c:x val="-0.11574234813451767"/>
                  <c:y val="0.1058215722441673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B7-BA47-B358-4755C09CC78F}"/>
                </c:ext>
              </c:extLst>
            </c:dLbl>
            <c:dLbl>
              <c:idx val="2"/>
              <c:layout>
                <c:manualLayout>
                  <c:x val="-0.1708577573299408"/>
                  <c:y val="-4.7032274305820465E-2"/>
                </c:manualLayout>
              </c:layout>
              <c:tx>
                <c:rich>
                  <a:bodyPr/>
                  <a:lstStyle/>
                  <a:p>
                    <a:r>
                      <a:rPr lang="en-US">
                        <a:latin typeface="+mj-lt"/>
                      </a:rPr>
                      <a:t>Europe</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CB7-BA47-B358-4755C09CC78F}"/>
                </c:ext>
              </c:extLst>
            </c:dLbl>
            <c:dLbl>
              <c:idx val="3"/>
              <c:layout>
                <c:manualLayout>
                  <c:x val="-0.23148469626903534"/>
                  <c:y val="-9.994260221719741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B7-BA47-B358-4755C09CC78F}"/>
                </c:ext>
              </c:extLst>
            </c:dLbl>
            <c:dLbl>
              <c:idx val="4"/>
              <c:layout>
                <c:manualLayout>
                  <c:x val="-7.6049491763114929E-2"/>
                  <c:y val="-0.19461727142333984"/>
                </c:manualLayout>
              </c:layout>
              <c:tx>
                <c:rich>
                  <a:bodyPr wrap="none" lIns="38100" tIns="19050" rIns="38100" bIns="19050" anchor="ctr">
                    <a:noAutofit/>
                  </a:bodyPr>
                  <a:lstStyle/>
                  <a:p>
                    <a:pPr>
                      <a:defRPr sz="1200" b="1">
                        <a:solidFill>
                          <a:schemeClr val="tx1"/>
                        </a:solidFill>
                        <a:latin typeface="Times New Roman" pitchFamily="18" charset="0"/>
                        <a:cs typeface="Times New Roman" pitchFamily="18" charset="0"/>
                      </a:defRPr>
                    </a:pPr>
                    <a:r>
                      <a:rPr lang="en-US" sz="1200" b="1">
                        <a:solidFill>
                          <a:schemeClr val="tx1"/>
                        </a:solidFill>
                        <a:latin typeface="Times New Roman" pitchFamily="18" charset="0"/>
                        <a:cs typeface="Times New Roman" pitchFamily="18" charset="0"/>
                      </a:rPr>
                      <a:t>North</a:t>
                    </a:r>
                    <a:r>
                      <a:rPr lang="en-US" sz="1200" b="1" baseline="0">
                        <a:solidFill>
                          <a:schemeClr val="tx1"/>
                        </a:solidFill>
                        <a:latin typeface="Times New Roman" pitchFamily="18" charset="0"/>
                        <a:cs typeface="Times New Roman" pitchFamily="18" charset="0"/>
                      </a:rPr>
                      <a:t> </a:t>
                    </a:r>
                  </a:p>
                  <a:p>
                    <a:pPr>
                      <a:defRPr sz="1200" b="1">
                        <a:solidFill>
                          <a:schemeClr val="tx1"/>
                        </a:solidFill>
                        <a:latin typeface="Times New Roman" pitchFamily="18" charset="0"/>
                        <a:cs typeface="Times New Roman" pitchFamily="18" charset="0"/>
                      </a:defRPr>
                    </a:pPr>
                    <a:r>
                      <a:rPr lang="en-US" sz="1200" b="1" baseline="0">
                        <a:solidFill>
                          <a:schemeClr val="tx1"/>
                        </a:solidFill>
                        <a:latin typeface="Times New Roman" pitchFamily="18" charset="0"/>
                        <a:cs typeface="Times New Roman" pitchFamily="18" charset="0"/>
                      </a:rPr>
                      <a:t>America</a:t>
                    </a:r>
                    <a:endParaRPr lang="en-US" sz="1200" b="1">
                      <a:solidFill>
                        <a:schemeClr val="tx1"/>
                      </a:solidFill>
                      <a:latin typeface="Times New Roman" pitchFamily="18" charset="0"/>
                      <a:cs typeface="Times New Roman" pitchFamily="18" charset="0"/>
                    </a:endParaRP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23169210000000001"/>
                      <c:h val="0.16306850000000001"/>
                    </c:manualLayout>
                  </c15:layout>
                  <c15:showDataLabelsRange val="0"/>
                </c:ext>
                <c:ext xmlns:c16="http://schemas.microsoft.com/office/drawing/2014/chart" uri="{C3380CC4-5D6E-409C-BE32-E72D297353CC}">
                  <c16:uniqueId val="{00000009-FCB7-BA47-B358-4755C09CC78F}"/>
                </c:ext>
              </c:extLst>
            </c:dLbl>
            <c:dLbl>
              <c:idx val="5"/>
              <c:layout>
                <c:manualLayout>
                  <c:x val="0.14068879187107086"/>
                  <c:y val="-0.13168907165527344"/>
                </c:manualLayout>
              </c:layout>
              <c:tx>
                <c:rich>
                  <a:bodyPr/>
                  <a:lstStyle/>
                  <a:p>
                    <a:r>
                      <a:rPr lang="en-US"/>
                      <a:t>Oceania</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CB7-BA47-B358-4755C09CC78F}"/>
                </c:ext>
              </c:extLst>
            </c:dLbl>
            <c:spPr>
              <a:noFill/>
              <a:ln>
                <a:noFill/>
              </a:ln>
              <a:effectLst/>
            </c:spPr>
            <c:txPr>
              <a:bodyPr wrap="none" lIns="38100" tIns="19050" rIns="38100" bIns="19050" anchor="ctr">
                <a:spAutoFit/>
              </a:bodyPr>
              <a:lstStyle/>
              <a:p>
                <a:pPr>
                  <a:defRPr sz="1200" b="1" smtId="4294967295">
                    <a:solidFill>
                      <a:schemeClr val="tx1"/>
                    </a:solidFill>
                    <a:latin typeface="Times New Roman" pitchFamily="18" charset="0"/>
                    <a:cs typeface="Times New Roman" pitchFamily="18" charset="0"/>
                  </a:defRPr>
                </a:pPr>
                <a:endParaRPr lang="en-US"/>
              </a:p>
            </c:txPr>
            <c:showLegendKey val="0"/>
            <c:showVal val="0"/>
            <c:showCatName val="1"/>
            <c:showSerName val="0"/>
            <c:showPercent val="0"/>
            <c:showBubbleSize val="0"/>
            <c:showLeaderLines val="1"/>
            <c:extLst>
              <c:ext xmlns:c15="http://schemas.microsoft.com/office/drawing/2012/chart" uri="{CE6537A1-D6FC-4f65-9D91-7224C49458BB}">
                <c15:spPr xmlns:c15="http://schemas.microsoft.com/office/drawing/2012/chart">
                  <a:prstGeom prst="rect">
                    <a:avLst/>
                  </a:prstGeom>
                </c15:spPr>
              </c:ext>
            </c:extLst>
          </c:dLbls>
          <c:cat>
            <c:strRef>
              <c:f>Tabelle1!$A$2:$A$7</c:f>
              <c:strCache>
                <c:ptCount val="6"/>
                <c:pt idx="0">
                  <c:v>Asia</c:v>
                </c:pt>
                <c:pt idx="1">
                  <c:v>Africa</c:v>
                </c:pt>
                <c:pt idx="2">
                  <c:v>Europe</c:v>
                </c:pt>
                <c:pt idx="3">
                  <c:v>Latin America</c:v>
                </c:pt>
                <c:pt idx="4">
                  <c:v>Northern America</c:v>
                </c:pt>
                <c:pt idx="5">
                  <c:v>Oceania</c:v>
                </c:pt>
              </c:strCache>
            </c:strRef>
          </c:cat>
          <c:val>
            <c:numRef>
              <c:f>Tabelle1!$B$2:$B$7</c:f>
              <c:numCache>
                <c:formatCode>#,##0</c:formatCode>
                <c:ptCount val="6"/>
                <c:pt idx="0">
                  <c:v>1583255</c:v>
                </c:pt>
                <c:pt idx="1">
                  <c:v>850490</c:v>
                </c:pt>
                <c:pt idx="2">
                  <c:v>430794</c:v>
                </c:pt>
                <c:pt idx="3">
                  <c:v>224388</c:v>
                </c:pt>
                <c:pt idx="4">
                  <c:v>22153</c:v>
                </c:pt>
                <c:pt idx="5">
                  <c:v>18416</c:v>
                </c:pt>
              </c:numCache>
            </c:numRef>
          </c:val>
          <c:extLst>
            <c:ext xmlns:c16="http://schemas.microsoft.com/office/drawing/2014/chart" uri="{C3380CC4-5D6E-409C-BE32-E72D297353CC}">
              <c16:uniqueId val="{0000000C-FCB7-BA47-B358-4755C09CC78F}"/>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78336918354034E-2"/>
          <c:y val="1.9243363291025162E-2"/>
          <c:w val="0.81884783506393433"/>
          <c:h val="0.84001415967941284"/>
        </c:manualLayout>
      </c:layout>
      <c:barChart>
        <c:barDir val="col"/>
        <c:grouping val="clustered"/>
        <c:varyColors val="0"/>
        <c:ser>
          <c:idx val="1"/>
          <c:order val="1"/>
          <c:tx>
            <c:strRef>
              <c:f>Organic!$Y$3</c:f>
              <c:strCache>
                <c:ptCount val="1"/>
                <c:pt idx="0">
                  <c:v>Zn conc in grain (mg/kg)</c:v>
                </c:pt>
              </c:strCache>
            </c:strRef>
          </c:tx>
          <c:spPr>
            <a:solidFill>
              <a:srgbClr val="0070C0"/>
            </a:solidFill>
            <a:ln>
              <a:noFill/>
            </a:ln>
            <a:effectLst/>
          </c:spPr>
          <c:invertIfNegative val="0"/>
          <c:dLbls>
            <c:dLbl>
              <c:idx val="0"/>
              <c:tx>
                <c:rich>
                  <a:bodyPr/>
                  <a:lstStyle/>
                  <a:p>
                    <a:fld id="{12FDA155-9D6D-402A-B54B-FE27E2C2E13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FD6-44E9-B155-8EC175953249}"/>
                </c:ext>
              </c:extLst>
            </c:dLbl>
            <c:dLbl>
              <c:idx val="1"/>
              <c:tx>
                <c:rich>
                  <a:bodyPr/>
                  <a:lstStyle/>
                  <a:p>
                    <a:fld id="{F009D8B1-DFD4-44EF-93B3-093CCB2B885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FD6-44E9-B155-8EC175953249}"/>
                </c:ext>
              </c:extLst>
            </c:dLbl>
            <c:dLbl>
              <c:idx val="2"/>
              <c:tx>
                <c:rich>
                  <a:bodyPr/>
                  <a:lstStyle/>
                  <a:p>
                    <a:fld id="{2CC2A3A5-F550-4E7A-9867-EA555B47807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FD6-44E9-B155-8EC175953249}"/>
                </c:ext>
              </c:extLst>
            </c:dLbl>
            <c:dLbl>
              <c:idx val="3"/>
              <c:tx>
                <c:rich>
                  <a:bodyPr/>
                  <a:lstStyle/>
                  <a:p>
                    <a:fld id="{716F8E21-E9B3-4ECC-A7D8-1D4769F20A2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D6-44E9-B155-8EC175953249}"/>
                </c:ext>
              </c:extLst>
            </c:dLbl>
            <c:dLbl>
              <c:idx val="4"/>
              <c:tx>
                <c:rich>
                  <a:bodyPr/>
                  <a:lstStyle/>
                  <a:p>
                    <a:fld id="{10670E58-3138-49BA-B4C0-972B1F7F46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FD6-44E9-B155-8EC175953249}"/>
                </c:ext>
              </c:extLst>
            </c:dLbl>
            <c:dLbl>
              <c:idx val="5"/>
              <c:tx>
                <c:rich>
                  <a:bodyPr/>
                  <a:lstStyle/>
                  <a:p>
                    <a:fld id="{16F3AE0A-C6E3-4356-8C06-DC2681F52B8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D6-44E9-B155-8EC175953249}"/>
                </c:ext>
              </c:extLst>
            </c:dLbl>
            <c:spPr>
              <a:noFill/>
              <a:ln>
                <a:noFill/>
              </a:ln>
              <a:effectLst/>
            </c:spPr>
            <c:txPr>
              <a:bodyPr rot="0" spcFirstLastPara="1" vertOverflow="ellipsis" vert="horz" wrap="square" anchor="ctr" anchorCtr="1"/>
              <a:lstStyle/>
              <a:p>
                <a:pPr>
                  <a:defRPr sz="1200" b="0" i="0" u="none" strike="noStrike" kern="1200" baseline="0" smtId="4294967295">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Organic!$W$4:$W$9</c:f>
              <c:strCache>
                <c:ptCount val="6"/>
                <c:pt idx="0">
                  <c:v>Control</c:v>
                </c:pt>
                <c:pt idx="1">
                  <c:v>FYM @ 10 t/ha</c:v>
                </c:pt>
                <c:pt idx="2">
                  <c:v>Sesbania green manuring (SGM)</c:v>
                </c:pt>
                <c:pt idx="3">
                  <c:v>SGM + Blue-green algae (BGA)</c:v>
                </c:pt>
                <c:pt idx="4">
                  <c:v>SGM + FYM</c:v>
                </c:pt>
                <c:pt idx="5">
                  <c:v>SGM + FYM+ BGA</c:v>
                </c:pt>
              </c:strCache>
            </c:strRef>
          </c:cat>
          <c:val>
            <c:numRef>
              <c:f>Organic!$Y$4:$Y$9</c:f>
              <c:numCache>
                <c:formatCode>0.00</c:formatCode>
                <c:ptCount val="6"/>
                <c:pt idx="0">
                  <c:v>25.7</c:v>
                </c:pt>
                <c:pt idx="1">
                  <c:v>30.2</c:v>
                </c:pt>
                <c:pt idx="2">
                  <c:v>31.4</c:v>
                </c:pt>
                <c:pt idx="3">
                  <c:v>31.6</c:v>
                </c:pt>
                <c:pt idx="4">
                  <c:v>32</c:v>
                </c:pt>
                <c:pt idx="5">
                  <c:v>32.5</c:v>
                </c:pt>
              </c:numCache>
            </c:numRef>
          </c:val>
          <c:extLst>
            <c:ext xmlns:c15="http://schemas.microsoft.com/office/drawing/2012/chart" uri="{02D57815-91ED-43cb-92C2-25804820EDAC}">
              <c15:datalabelsRange>
                <c15:f>Organic!$AA$4:$AA$9</c15:f>
                <c15:dlblRangeCache>
                  <c:ptCount val="6"/>
                  <c:pt idx="0">
                    <c:v>c</c:v>
                  </c:pt>
                  <c:pt idx="1">
                    <c:v>b</c:v>
                  </c:pt>
                  <c:pt idx="2">
                    <c:v>ab</c:v>
                  </c:pt>
                  <c:pt idx="3">
                    <c:v>ab</c:v>
                  </c:pt>
                  <c:pt idx="4">
                    <c:v>ab</c:v>
                  </c:pt>
                  <c:pt idx="5">
                    <c:v>a</c:v>
                  </c:pt>
                </c15:dlblRangeCache>
              </c15:datalabelsRange>
            </c:ext>
            <c:ext xmlns:c16="http://schemas.microsoft.com/office/drawing/2014/chart" uri="{C3380CC4-5D6E-409C-BE32-E72D297353CC}">
              <c16:uniqueId val="{00000006-8FD6-44E9-B155-8EC175953249}"/>
            </c:ext>
          </c:extLst>
        </c:ser>
        <c:dLbls>
          <c:showLegendKey val="0"/>
          <c:showVal val="0"/>
          <c:showCatName val="0"/>
          <c:showSerName val="0"/>
          <c:showPercent val="0"/>
          <c:showBubbleSize val="0"/>
        </c:dLbls>
        <c:gapWidth val="219"/>
        <c:axId val="66545296"/>
        <c:axId val="66526576"/>
      </c:barChart>
      <c:lineChart>
        <c:grouping val="standard"/>
        <c:varyColors val="0"/>
        <c:ser>
          <c:idx val="0"/>
          <c:order val="0"/>
          <c:tx>
            <c:strRef>
              <c:f>Organic!$X$3</c:f>
              <c:strCache>
                <c:ptCount val="1"/>
                <c:pt idx="0">
                  <c:v>N content in grain (%)</c:v>
                </c:pt>
              </c:strCache>
            </c:strRef>
          </c:tx>
          <c:spPr>
            <a:ln w="28575" cap="rnd">
              <a:solidFill>
                <a:srgbClr val="C00000"/>
              </a:solidFill>
              <a:round/>
            </a:ln>
            <a:effectLst/>
          </c:spPr>
          <c:marker>
            <c:symbol val="circle"/>
            <c:size val="5"/>
            <c:spPr>
              <a:solidFill>
                <a:schemeClr val="accent2"/>
              </a:solidFill>
              <a:ln w="9525">
                <a:solidFill>
                  <a:schemeClr val="accent2"/>
                </a:solidFill>
              </a:ln>
              <a:effectLst/>
            </c:spPr>
          </c:marker>
          <c:dLbls>
            <c:dLbl>
              <c:idx val="0"/>
              <c:tx>
                <c:rich>
                  <a:bodyPr/>
                  <a:lstStyle/>
                  <a:p>
                    <a:fld id="{F440A7C9-3DE1-4117-A53B-5C75493E9C2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8FD6-44E9-B155-8EC175953249}"/>
                </c:ext>
              </c:extLst>
            </c:dLbl>
            <c:dLbl>
              <c:idx val="1"/>
              <c:tx>
                <c:rich>
                  <a:bodyPr/>
                  <a:lstStyle/>
                  <a:p>
                    <a:fld id="{C95A7F3F-0D76-4255-9027-7F4991418CE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FD6-44E9-B155-8EC175953249}"/>
                </c:ext>
              </c:extLst>
            </c:dLbl>
            <c:dLbl>
              <c:idx val="2"/>
              <c:tx>
                <c:rich>
                  <a:bodyPr/>
                  <a:lstStyle/>
                  <a:p>
                    <a:fld id="{3E8E0F6F-FD34-4C7D-80F2-5365570E479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D6-44E9-B155-8EC175953249}"/>
                </c:ext>
              </c:extLst>
            </c:dLbl>
            <c:dLbl>
              <c:idx val="3"/>
              <c:tx>
                <c:rich>
                  <a:bodyPr/>
                  <a:lstStyle/>
                  <a:p>
                    <a:fld id="{E6AC29E5-515C-4895-8A57-92E4E8A15CD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FD6-44E9-B155-8EC175953249}"/>
                </c:ext>
              </c:extLst>
            </c:dLbl>
            <c:dLbl>
              <c:idx val="4"/>
              <c:tx>
                <c:rich>
                  <a:bodyPr/>
                  <a:lstStyle/>
                  <a:p>
                    <a:fld id="{637EADE0-5E9B-4244-9159-53282D2828B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D6-44E9-B155-8EC175953249}"/>
                </c:ext>
              </c:extLst>
            </c:dLbl>
            <c:dLbl>
              <c:idx val="5"/>
              <c:tx>
                <c:rich>
                  <a:bodyPr/>
                  <a:lstStyle/>
                  <a:p>
                    <a:fld id="{1762F1BC-6C03-4B43-955C-F6E96B53451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FD6-44E9-B155-8EC175953249}"/>
                </c:ext>
              </c:extLst>
            </c:dLbl>
            <c:spPr>
              <a:noFill/>
              <a:ln>
                <a:noFill/>
              </a:ln>
              <a:effectLst/>
            </c:spPr>
            <c:txPr>
              <a:bodyPr rot="0" spcFirstLastPara="1" vertOverflow="ellipsis" vert="horz" wrap="square" anchor="ctr" anchorCtr="1"/>
              <a:lstStyle/>
              <a:p>
                <a:pPr>
                  <a:defRPr sz="1200" b="0" i="0" u="none" strike="noStrike" kern="1200" baseline="0" smtId="4294967295">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errBars>
            <c:errDir val="y"/>
            <c:errBarType val="both"/>
            <c:errValType val="stdErr"/>
            <c:noEndCap val="0"/>
            <c:spPr>
              <a:noFill/>
              <a:ln w="9525" cap="flat" cmpd="sng" algn="ctr">
                <a:solidFill>
                  <a:schemeClr val="tx1">
                    <a:lumMod val="65000"/>
                    <a:lumOff val="35000"/>
                  </a:schemeClr>
                </a:solidFill>
                <a:round/>
              </a:ln>
              <a:effectLst/>
            </c:spPr>
          </c:errBars>
          <c:cat>
            <c:strRef>
              <c:f>Organic!$W$4:$W$9</c:f>
              <c:strCache>
                <c:ptCount val="6"/>
                <c:pt idx="0">
                  <c:v>Control</c:v>
                </c:pt>
                <c:pt idx="1">
                  <c:v>FYM @ 10 t/ha</c:v>
                </c:pt>
                <c:pt idx="2">
                  <c:v>Sesbania green manuring (SGM)</c:v>
                </c:pt>
                <c:pt idx="3">
                  <c:v>SGM + Blue-green algae (BGA)</c:v>
                </c:pt>
                <c:pt idx="4">
                  <c:v>SGM + FYM</c:v>
                </c:pt>
                <c:pt idx="5">
                  <c:v>SGM + FYM+ BGA</c:v>
                </c:pt>
              </c:strCache>
            </c:strRef>
          </c:cat>
          <c:val>
            <c:numRef>
              <c:f>Organic!$X$4:$X$9</c:f>
              <c:numCache>
                <c:formatCode>0.00</c:formatCode>
                <c:ptCount val="6"/>
                <c:pt idx="0">
                  <c:v>1.08666666666667</c:v>
                </c:pt>
                <c:pt idx="1">
                  <c:v>1.19</c:v>
                </c:pt>
                <c:pt idx="2">
                  <c:v>1.22</c:v>
                </c:pt>
                <c:pt idx="3">
                  <c:v>1.23</c:v>
                </c:pt>
                <c:pt idx="4">
                  <c:v>1.26</c:v>
                </c:pt>
                <c:pt idx="5">
                  <c:v>1.27</c:v>
                </c:pt>
              </c:numCache>
            </c:numRef>
          </c:val>
          <c:smooth val="0"/>
          <c:extLst>
            <c:ext xmlns:c15="http://schemas.microsoft.com/office/drawing/2012/chart" uri="{02D57815-91ED-43cb-92C2-25804820EDAC}">
              <c15:datalabelsRange>
                <c15:f>Organic!$Z$4:$Z$9</c15:f>
                <c15:dlblRangeCache>
                  <c:ptCount val="6"/>
                  <c:pt idx="0">
                    <c:v>c</c:v>
                  </c:pt>
                  <c:pt idx="1">
                    <c:v>b</c:v>
                  </c:pt>
                  <c:pt idx="2">
                    <c:v>ab</c:v>
                  </c:pt>
                  <c:pt idx="3">
                    <c:v>ab</c:v>
                  </c:pt>
                  <c:pt idx="4">
                    <c:v>a</c:v>
                  </c:pt>
                  <c:pt idx="5">
                    <c:v>a</c:v>
                  </c:pt>
                </c15:dlblRangeCache>
              </c15:datalabelsRange>
            </c:ext>
            <c:ext xmlns:c16="http://schemas.microsoft.com/office/drawing/2014/chart" uri="{C3380CC4-5D6E-409C-BE32-E72D297353CC}">
              <c16:uniqueId val="{0000000D-8FD6-44E9-B155-8EC175953249}"/>
            </c:ext>
          </c:extLst>
        </c:ser>
        <c:dLbls>
          <c:showLegendKey val="0"/>
          <c:showVal val="0"/>
          <c:showCatName val="0"/>
          <c:showSerName val="0"/>
          <c:showPercent val="0"/>
          <c:showBubbleSize val="0"/>
        </c:dLbls>
        <c:marker val="1"/>
        <c:smooth val="0"/>
        <c:axId val="66544880"/>
        <c:axId val="66527408"/>
      </c:lineChart>
      <c:catAx>
        <c:axId val="66545296"/>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Treatments </a:t>
                </a:r>
              </a:p>
            </c:rich>
          </c:tx>
          <c:layout>
            <c:manualLayout>
              <c:xMode val="edge"/>
              <c:yMode val="edge"/>
              <c:x val="0.62840032577514648"/>
              <c:y val="0.94700437784194946"/>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smtId="4294967295">
                <a:solidFill>
                  <a:sysClr val="windowText" lastClr="000000"/>
                </a:solidFill>
                <a:latin typeface="Arial" panose="020B0604020202020204" pitchFamily="34" charset="0"/>
                <a:ea typeface="+mn-ea"/>
                <a:cs typeface="Arial" panose="020B0604020202020204" pitchFamily="34" charset="0"/>
              </a:defRPr>
            </a:pPr>
            <a:endParaRPr lang="en-US"/>
          </a:p>
        </c:txPr>
        <c:crossAx val="66526576"/>
        <c:crosses val="autoZero"/>
        <c:auto val="0"/>
        <c:lblAlgn val="ctr"/>
        <c:lblOffset val="100"/>
        <c:noMultiLvlLbl val="0"/>
      </c:catAx>
      <c:valAx>
        <c:axId val="66526576"/>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ct val="0"/>
                  </a:spcBef>
                  <a:spcAft>
                    <a:spcPct val="0"/>
                  </a:spcAft>
                  <a:buClrTx/>
                  <a:buSzTx/>
                  <a:buFontTx/>
                  <a:buNone/>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b="1">
                    <a:effectLst/>
                  </a:rPr>
                  <a:t>Zn conc (mg</a:t>
                </a:r>
                <a:r>
                  <a:rPr lang="en-US" sz="1400" b="1" baseline="0">
                    <a:effectLst/>
                  </a:rPr>
                  <a:t> </a:t>
                </a:r>
                <a:r>
                  <a:rPr lang="en-US" sz="1400" b="1">
                    <a:effectLst/>
                  </a:rPr>
                  <a:t>kg </a:t>
                </a:r>
                <a:r>
                  <a:rPr lang="en-US" sz="1400" baseline="30000">
                    <a:effectLst/>
                  </a:rPr>
                  <a:t>–1</a:t>
                </a:r>
                <a:r>
                  <a:rPr lang="en-US" sz="1400" b="1">
                    <a:effectLst/>
                  </a:rPr>
                  <a:t>)</a:t>
                </a:r>
                <a:endParaRPr lang="en-US" sz="1400">
                  <a:effectLst/>
                </a:endParaRPr>
              </a:p>
            </c:rich>
          </c:tx>
          <c:overlay val="0"/>
          <c:spPr>
            <a:noFill/>
            <a:ln>
              <a:noFill/>
            </a:ln>
            <a:effectLst/>
          </c:sp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smtId="4294967295">
                <a:solidFill>
                  <a:sysClr val="windowText" lastClr="000000"/>
                </a:solidFill>
                <a:latin typeface="Arial" panose="020B0604020202020204" pitchFamily="34" charset="0"/>
                <a:ea typeface="+mn-ea"/>
                <a:cs typeface="Arial" panose="020B0604020202020204" pitchFamily="34" charset="0"/>
              </a:defRPr>
            </a:pPr>
            <a:endParaRPr lang="en-US"/>
          </a:p>
        </c:txPr>
        <c:crossAx val="66545296"/>
        <c:crosses val="autoZero"/>
        <c:crossBetween val="between"/>
      </c:valAx>
      <c:valAx>
        <c:axId val="66527408"/>
        <c:scaling>
          <c:orientation val="minMax"/>
        </c:scaling>
        <c:delete val="0"/>
        <c:axPos val="r"/>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b="1" i="0" baseline="0">
                    <a:effectLst/>
                  </a:rPr>
                  <a:t>N content (%)</a:t>
                </a:r>
                <a:endParaRPr lang="en-US" sz="1400">
                  <a:effectLst/>
                </a:endParaRPr>
              </a:p>
            </c:rich>
          </c:tx>
          <c:overlay val="0"/>
          <c:spPr>
            <a:noFill/>
            <a:ln>
              <a:noFill/>
            </a:ln>
            <a:effectLst/>
          </c:sp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smtId="4294967295">
                <a:solidFill>
                  <a:sysClr val="windowText" lastClr="000000"/>
                </a:solidFill>
                <a:latin typeface="Arial" panose="020B0604020202020204" pitchFamily="34" charset="0"/>
                <a:ea typeface="+mn-ea"/>
                <a:cs typeface="Arial" panose="020B0604020202020204" pitchFamily="34" charset="0"/>
              </a:defRPr>
            </a:pPr>
            <a:endParaRPr lang="en-US"/>
          </a:p>
        </c:txPr>
        <c:crossAx val="66544880"/>
        <c:crosses val="max"/>
        <c:crossBetween val="between"/>
      </c:valAx>
      <c:catAx>
        <c:axId val="66544880"/>
        <c:scaling>
          <c:orientation val="minMax"/>
        </c:scaling>
        <c:delete val="1"/>
        <c:axPos val="b"/>
        <c:numFmt formatCode="General" sourceLinked="1"/>
        <c:majorTickMark val="out"/>
        <c:minorTickMark val="none"/>
        <c:tickLblPos val="nextTo"/>
        <c:crossAx val="66527408"/>
        <c:crosses val="autoZero"/>
        <c:auto val="0"/>
        <c:lblAlgn val="ctr"/>
        <c:lblOffset val="100"/>
        <c:noMultiLvlLbl val="0"/>
      </c:catAx>
      <c:spPr>
        <a:noFill/>
        <a:ln>
          <a:noFill/>
        </a:ln>
        <a:effectLst/>
      </c:spPr>
    </c:plotArea>
    <c:legend>
      <c:legendPos val="b"/>
      <c:layout>
        <c:manualLayout>
          <c:xMode val="edge"/>
          <c:yMode val="edge"/>
          <c:x val="0.17738009989261627"/>
          <c:y val="2.1848337724804878E-2"/>
          <c:w val="0.71268159151077271"/>
          <c:h val="5.0981361418962479E-2"/>
        </c:manualLayout>
      </c:layout>
      <c:overlay val="0"/>
      <c:spPr>
        <a:noFill/>
        <a:ln>
          <a:noFill/>
        </a:ln>
        <a:effectLst/>
      </c:spPr>
      <c:txPr>
        <a:bodyPr rot="0" spcFirstLastPara="1" vertOverflow="ellipsis" vert="horz" wrap="square" anchor="ctr" anchorCtr="1"/>
        <a:lstStyle/>
        <a:p>
          <a:pPr>
            <a:defRPr sz="1200" b="0" i="0" u="none" strike="noStrike" kern="1200" baseline="0" smtId="4294967295">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smtId="4294967295">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graph!$C$14</c:f>
              <c:strCache>
                <c:ptCount val="1"/>
                <c:pt idx="0">
                  <c:v>crude protein </c:v>
                </c:pt>
              </c:strCache>
            </c:strRef>
          </c:tx>
          <c:spPr>
            <a:solidFill>
              <a:schemeClr val="accent1"/>
            </a:solidFill>
            <a:ln>
              <a:noFill/>
            </a:ln>
            <a:effectLst/>
          </c:spPr>
          <c:invertIfNegative val="0"/>
          <c:dLbls>
            <c:dLbl>
              <c:idx val="0"/>
              <c:layout>
                <c:manualLayout>
                  <c:x val="1.3633802300319076E-3"/>
                  <c:y val="-1.5082956291735172E-2"/>
                </c:manualLayout>
              </c:layout>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1.9768230000000001E-2"/>
                      <c:h val="7.9758670000000004E-2"/>
                    </c:manualLayout>
                  </c15:layout>
                  <c15:showDataLabelsRange val="0"/>
                </c:ext>
                <c:ext xmlns:c16="http://schemas.microsoft.com/office/drawing/2014/chart" uri="{C3380CC4-5D6E-409C-BE32-E72D297353CC}">
                  <c16:uniqueId val="{00000001-3DBF-42B4-B1AD-4E57D5BB84FF}"/>
                </c:ext>
              </c:extLst>
            </c:dLbl>
            <c:dLbl>
              <c:idx val="1"/>
              <c:layout>
                <c:manualLayout>
                  <c:x val="-4.9988062972518811E-17"/>
                  <c:y val="-2.4132730439305305E-2"/>
                </c:manualLayout>
              </c:layout>
              <c:tx>
                <c:rich>
                  <a:bodyPr/>
                  <a:lstStyle/>
                  <a:p>
                    <a:r>
                      <a:rPr lang="en-US" sz="1200" b="1"/>
                      <a:t>ab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DBF-42B4-B1AD-4E57D5BB84FF}"/>
                </c:ext>
              </c:extLst>
            </c:dLbl>
            <c:dLbl>
              <c:idx val="2"/>
              <c:tx>
                <c:rich>
                  <a:bodyPr/>
                  <a:lstStyle/>
                  <a:p>
                    <a:r>
                      <a:rPr lang="en-US"/>
                      <a:t>ab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DBF-42B4-B1AD-4E57D5BB84FF}"/>
                </c:ext>
              </c:extLst>
            </c:dLbl>
            <c:dLbl>
              <c:idx val="3"/>
              <c:layout>
                <c:manualLayout>
                  <c:x val="-2.7266531251370907E-3"/>
                  <c:y val="-1.8099548295140266E-2"/>
                </c:manualLayout>
              </c:layout>
              <c:tx>
                <c:rich>
                  <a:bodyPr/>
                  <a:lstStyle/>
                  <a:p>
                    <a:r>
                      <a:rPr lang="en-US" sz="1200" b="1"/>
                      <a:t>ab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DBF-42B4-B1AD-4E57D5BB84FF}"/>
                </c:ext>
              </c:extLst>
            </c:dLbl>
            <c:dLbl>
              <c:idx val="4"/>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DBF-42B4-B1AD-4E57D5BB84FF}"/>
                </c:ext>
              </c:extLst>
            </c:dLbl>
            <c:dLbl>
              <c:idx val="5"/>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DBF-42B4-B1AD-4E57D5BB84FF}"/>
                </c:ext>
              </c:extLst>
            </c:dLbl>
            <c:spPr>
              <a:noFill/>
              <a:ln>
                <a:noFill/>
              </a:ln>
              <a:effectLst/>
            </c:spPr>
            <c:txPr>
              <a:bodyPr rot="0" spcFirstLastPara="1" vertOverflow="ellipsis" vert="horz" wrap="square" anchor="ctr" anchorCtr="1"/>
              <a:lstStyle/>
              <a:p>
                <a:pPr>
                  <a:defRPr sz="1400" b="1"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graph!$B$15:$B$20</c:f>
              <c:strCache>
                <c:ptCount val="6"/>
                <c:pt idx="0">
                  <c:v>Control</c:v>
                </c:pt>
                <c:pt idx="1">
                  <c:v>FYM @ 10 t/ha</c:v>
                </c:pt>
                <c:pt idx="2">
                  <c:v>Sesbania green manuring (SGM)</c:v>
                </c:pt>
                <c:pt idx="3">
                  <c:v>SGM + Blue-green algae (BGA)</c:v>
                </c:pt>
                <c:pt idx="4">
                  <c:v>SGM + FYM</c:v>
                </c:pt>
                <c:pt idx="5">
                  <c:v>SGM + FYM+ BGA</c:v>
                </c:pt>
              </c:strCache>
            </c:strRef>
          </c:cat>
          <c:val>
            <c:numRef>
              <c:f>graph!$C$15:$C$20</c:f>
              <c:numCache>
                <c:formatCode>General</c:formatCode>
                <c:ptCount val="6"/>
                <c:pt idx="0">
                  <c:v>6.47</c:v>
                </c:pt>
                <c:pt idx="1">
                  <c:v>7.08</c:v>
                </c:pt>
                <c:pt idx="2">
                  <c:v>7.26</c:v>
                </c:pt>
                <c:pt idx="3">
                  <c:v>7.32</c:v>
                </c:pt>
                <c:pt idx="4">
                  <c:v>7.5</c:v>
                </c:pt>
                <c:pt idx="5">
                  <c:v>7.56</c:v>
                </c:pt>
              </c:numCache>
            </c:numRef>
          </c:val>
          <c:extLst>
            <c:ext xmlns:c16="http://schemas.microsoft.com/office/drawing/2014/chart" uri="{C3380CC4-5D6E-409C-BE32-E72D297353CC}">
              <c16:uniqueId val="{00000000-3DBF-42B4-B1AD-4E57D5BB84FF}"/>
            </c:ext>
          </c:extLst>
        </c:ser>
        <c:dLbls>
          <c:showLegendKey val="0"/>
          <c:showVal val="0"/>
          <c:showCatName val="0"/>
          <c:showSerName val="0"/>
          <c:showPercent val="0"/>
          <c:showBubbleSize val="0"/>
        </c:dLbls>
        <c:gapWidth val="219"/>
        <c:overlap val="-27"/>
        <c:axId val="106078095"/>
        <c:axId val="93391231"/>
      </c:barChart>
      <c:catAx>
        <c:axId val="106078095"/>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IN" sz="1400" b="1">
                    <a:solidFill>
                      <a:schemeClr val="tx1">
                        <a:lumMod val="95000"/>
                        <a:lumOff val="5000"/>
                      </a:schemeClr>
                    </a:solidFill>
                  </a:rPr>
                  <a:t>Treatments</a:t>
                </a:r>
              </a:p>
            </c:rich>
          </c:tx>
          <c:layout>
            <c:manualLayout>
              <c:xMode val="edge"/>
              <c:yMode val="edge"/>
              <c:x val="0.46129107475280762"/>
              <c:y val="0.93470573425292969"/>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200" b="0" i="0" u="none" strike="noStrike" kern="1200" baseline="0" smtId="4294967295">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93391231"/>
        <c:crosses val="autoZero"/>
        <c:auto val="0"/>
        <c:lblAlgn val="ctr"/>
        <c:lblOffset val="100"/>
        <c:noMultiLvlLbl val="0"/>
      </c:catAx>
      <c:valAx>
        <c:axId val="93391231"/>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IN" sz="1400" b="1">
                    <a:solidFill>
                      <a:schemeClr val="tx1">
                        <a:lumMod val="95000"/>
                        <a:lumOff val="5000"/>
                      </a:schemeClr>
                    </a:solidFill>
                  </a:rPr>
                  <a:t>Crude protein (%)</a:t>
                </a:r>
              </a:p>
            </c:rich>
          </c:tx>
          <c:layout>
            <c:manualLayout>
              <c:xMode val="edge"/>
              <c:yMode val="edge"/>
              <c:x val="9.5432857051491737E-3"/>
              <c:y val="0.2816627025604248"/>
            </c:manualLayout>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smtId="4294967295">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106078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00670802593231E-2"/>
          <c:y val="0.11281964182853699"/>
          <c:w val="0.90297985076904297"/>
          <c:h val="0.73288154602050781"/>
        </c:manualLayout>
      </c:layout>
      <c:barChart>
        <c:barDir val="col"/>
        <c:grouping val="clustered"/>
        <c:varyColors val="0"/>
        <c:ser>
          <c:idx val="0"/>
          <c:order val="0"/>
          <c:tx>
            <c:strRef>
              <c:f>graph!$C$3</c:f>
              <c:strCache>
                <c:ptCount val="1"/>
                <c:pt idx="0">
                  <c:v>Total Organic carbon (g kg-1 soil)</c:v>
                </c:pt>
              </c:strCache>
            </c:strRef>
          </c:tx>
          <c:spPr>
            <a:solidFill>
              <a:srgbClr val="0070C0"/>
            </a:solidFill>
            <a:ln>
              <a:noFill/>
            </a:ln>
            <a:effectLst/>
          </c:spPr>
          <c:invertIfNegative val="0"/>
          <c:dLbls>
            <c:dLbl>
              <c:idx val="0"/>
              <c:layout>
                <c:manualLayout>
                  <c:x val="0"/>
                  <c:y val="-3.1630188226699829E-2"/>
                </c:manualLayout>
              </c:layout>
              <c:tx>
                <c:rich>
                  <a:bodyPr/>
                  <a:lstStyle/>
                  <a:p>
                    <a:r>
                      <a:rPr lang="en-US"/>
                      <a:t>d</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2.8944029999999999E-2"/>
                      <c:h val="4.7272920000000003E-2"/>
                    </c:manualLayout>
                  </c15:layout>
                  <c15:showDataLabelsRange val="0"/>
                </c:ext>
                <c:ext xmlns:c16="http://schemas.microsoft.com/office/drawing/2014/chart" uri="{C3380CC4-5D6E-409C-BE32-E72D297353CC}">
                  <c16:uniqueId val="{00000002-7282-42E5-94E3-ACC45246D224}"/>
                </c:ext>
              </c:extLst>
            </c:dLbl>
            <c:dLbl>
              <c:idx val="1"/>
              <c:layout>
                <c:manualLayout>
                  <c:x val="0"/>
                  <c:y val="-4.3132226914167404E-2"/>
                </c:manualLayout>
              </c:layout>
              <c:tx>
                <c:rich>
                  <a:bodyPr/>
                  <a:lstStyle/>
                  <a:p>
                    <a:r>
                      <a:rPr lang="en-US" sz="1200" b="1" i="0" u="none" strike="noStrike" kern="1200" baseline="0">
                        <a:solidFill>
                          <a:schemeClr val="tx1">
                            <a:lumMod val="95000"/>
                            <a:lumOff val="5000"/>
                          </a:schemeClr>
                        </a:solidFill>
                      </a:rPr>
                      <a:t>c</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282-42E5-94E3-ACC45246D224}"/>
                </c:ext>
              </c:extLst>
            </c:dLbl>
            <c:dLbl>
              <c:idx val="2"/>
              <c:layout>
                <c:manualLayout>
                  <c:x val="0"/>
                  <c:y val="-4.3132226914167404E-2"/>
                </c:manualLayout>
              </c:layout>
              <c:tx>
                <c:rich>
                  <a:bodyPr rot="0" spcFirstLastPara="1" vertOverflow="ellipsis" vert="horz" wrap="square" anchor="ctr" anchorCtr="1"/>
                  <a:lstStyle/>
                  <a:p>
                    <a:pPr algn="ctr" rtl="0">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sz="1200" b="1"/>
                      <a:t>bc</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282-42E5-94E3-ACC45246D224}"/>
                </c:ext>
              </c:extLst>
            </c:dLbl>
            <c:dLbl>
              <c:idx val="3"/>
              <c:layout>
                <c:manualLayout>
                  <c:x val="1.6563147073611617E-3"/>
                  <c:y val="-4.3132226914167404E-2"/>
                </c:manualLayout>
              </c:layout>
              <c:tx>
                <c:rich>
                  <a:bodyPr/>
                  <a:lstStyle/>
                  <a:p>
                    <a:r>
                      <a:rPr lang="en-US" b="1"/>
                      <a:t>c</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282-42E5-94E3-ACC45246D224}"/>
                </c:ext>
              </c:extLst>
            </c:dLbl>
            <c:dLbl>
              <c:idx val="4"/>
              <c:layout>
                <c:manualLayout>
                  <c:x val="0"/>
                  <c:y val="-4.0256746113300323E-2"/>
                </c:manualLayout>
              </c:layout>
              <c:tx>
                <c:rich>
                  <a:bodyPr/>
                  <a:lstStyle/>
                  <a:p>
                    <a:r>
                      <a:rPr lang="en-US"/>
                      <a:t>ab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282-42E5-94E3-ACC45246D224}"/>
                </c:ext>
              </c:extLst>
            </c:dLbl>
            <c:dLbl>
              <c:idx val="5"/>
              <c:layout>
                <c:manualLayout>
                  <c:x val="-3.3126294147223234E-3"/>
                  <c:y val="-3.1630299985408783E-2"/>
                </c:manualLayout>
              </c:layout>
              <c:tx>
                <c:rich>
                  <a:bodyPr/>
                  <a:lstStyle/>
                  <a:p>
                    <a:r>
                      <a:rPr lang="en-US" b="1"/>
                      <a:t>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282-42E5-94E3-ACC45246D224}"/>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trendline>
            <c:spPr>
              <a:ln w="19050" cap="rnd">
                <a:solidFill>
                  <a:schemeClr val="accent1"/>
                </a:solidFill>
                <a:prstDash val="sysDot"/>
              </a:ln>
              <a:effectLst/>
            </c:spPr>
            <c:trendlineType val="linear"/>
            <c:dispRSqr val="1"/>
            <c:dispEq val="1"/>
            <c:trendlineLbl>
              <c:layout>
                <c:manualLayout>
                  <c:x val="-2.384707522532252E-2"/>
                  <c:y val="-0.13475373109742037"/>
                </c:manualLayout>
              </c:layout>
              <c:numFmt formatCode="General" sourceLinked="0"/>
              <c:spPr>
                <a:noFill/>
                <a:ln>
                  <a:noFill/>
                </a:ln>
                <a:effectLst/>
              </c:spPr>
              <c:txPr>
                <a:bodyPr rot="0" spcFirstLastPara="1" vertOverflow="ellipsis" vert="horz" wrap="square" anchor="ctr" anchorCtr="1"/>
                <a:lstStyle/>
                <a:p>
                  <a:pPr>
                    <a:defRPr sz="1100" b="0" i="0" u="none" strike="noStrike" kern="1200" baseline="0" smtId="4294967295">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trendlineLbl>
          </c:trendline>
          <c:errBars>
            <c:errBarType val="both"/>
            <c:errValType val="stdErr"/>
            <c:noEndCap val="0"/>
            <c:spPr>
              <a:noFill/>
              <a:ln w="9525" cap="flat" cmpd="sng" algn="ctr">
                <a:solidFill>
                  <a:schemeClr val="tx1">
                    <a:lumMod val="65000"/>
                    <a:lumOff val="35000"/>
                  </a:schemeClr>
                </a:solidFill>
                <a:round/>
              </a:ln>
              <a:effectLst/>
            </c:spPr>
          </c:errBars>
          <c:cat>
            <c:strRef>
              <c:f>graph!$B$4:$B$9</c:f>
              <c:strCache>
                <c:ptCount val="6"/>
                <c:pt idx="0">
                  <c:v>Control</c:v>
                </c:pt>
                <c:pt idx="1">
                  <c:v>FYM @ 10 t/ha</c:v>
                </c:pt>
                <c:pt idx="2">
                  <c:v>Sesbania green manuring (SGM)</c:v>
                </c:pt>
                <c:pt idx="3">
                  <c:v>SGM + Blue-green algae (BGA)</c:v>
                </c:pt>
                <c:pt idx="4">
                  <c:v>SGM + FYM</c:v>
                </c:pt>
                <c:pt idx="5">
                  <c:v>SGM + FYM+ BGA</c:v>
                </c:pt>
              </c:strCache>
            </c:strRef>
          </c:cat>
          <c:val>
            <c:numRef>
              <c:f>graph!$C$4:$C$9</c:f>
              <c:numCache>
                <c:formatCode>General</c:formatCode>
                <c:ptCount val="6"/>
                <c:pt idx="0">
                  <c:v>8.65</c:v>
                </c:pt>
                <c:pt idx="1">
                  <c:v>12.9</c:v>
                </c:pt>
                <c:pt idx="2">
                  <c:v>13.9</c:v>
                </c:pt>
                <c:pt idx="3">
                  <c:v>13.2</c:v>
                </c:pt>
                <c:pt idx="4">
                  <c:v>14.8</c:v>
                </c:pt>
                <c:pt idx="5">
                  <c:v>15.3</c:v>
                </c:pt>
              </c:numCache>
            </c:numRef>
          </c:val>
          <c:extLst>
            <c:ext xmlns:c16="http://schemas.microsoft.com/office/drawing/2014/chart" uri="{C3380CC4-5D6E-409C-BE32-E72D297353CC}">
              <c16:uniqueId val="{00000001-7282-42E5-94E3-ACC45246D224}"/>
            </c:ext>
          </c:extLst>
        </c:ser>
        <c:dLbls>
          <c:showLegendKey val="0"/>
          <c:showVal val="0"/>
          <c:showCatName val="0"/>
          <c:showSerName val="0"/>
          <c:showPercent val="0"/>
          <c:showBubbleSize val="0"/>
        </c:dLbls>
        <c:gapWidth val="219"/>
        <c:overlap val="-27"/>
        <c:axId val="407931679"/>
        <c:axId val="261522335"/>
      </c:barChart>
      <c:catAx>
        <c:axId val="407931679"/>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IN" sz="1200" b="1">
                    <a:solidFill>
                      <a:schemeClr val="tx1">
                        <a:lumMod val="95000"/>
                        <a:lumOff val="5000"/>
                      </a:schemeClr>
                    </a:solidFill>
                  </a:rPr>
                  <a:t>Treatments</a:t>
                </a:r>
              </a:p>
            </c:rich>
          </c:tx>
          <c:layout>
            <c:manualLayout>
              <c:xMode val="edge"/>
              <c:yMode val="edge"/>
              <c:x val="0.4543721079826355"/>
              <c:y val="0.94498592615127563"/>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050" b="0" i="0" u="none" strike="noStrike" kern="1200" baseline="0" smtId="4294967295">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261522335"/>
        <c:crosses val="autoZero"/>
        <c:auto val="0"/>
        <c:lblAlgn val="ctr"/>
        <c:lblOffset val="100"/>
        <c:noMultiLvlLbl val="0"/>
      </c:catAx>
      <c:valAx>
        <c:axId val="261522335"/>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sz="1400" b="1">
                    <a:solidFill>
                      <a:schemeClr val="tx1">
                        <a:lumMod val="95000"/>
                        <a:lumOff val="5000"/>
                      </a:schemeClr>
                    </a:solidFill>
                  </a:rPr>
                  <a:t>Organic carbon (g kg</a:t>
                </a:r>
                <a:r>
                  <a:rPr lang="en-US" sz="1400" b="1" i="0" u="none" strike="noStrike" baseline="30000">
                    <a:effectLst/>
                  </a:rPr>
                  <a:t>–</a:t>
                </a:r>
                <a:r>
                  <a:rPr lang="en-US" sz="1400" b="1" baseline="30000">
                    <a:solidFill>
                      <a:schemeClr val="tx1">
                        <a:lumMod val="95000"/>
                        <a:lumOff val="5000"/>
                      </a:schemeClr>
                    </a:solidFill>
                  </a:rPr>
                  <a:t>1</a:t>
                </a:r>
                <a:r>
                  <a:rPr lang="en-US" sz="1400" b="1">
                    <a:solidFill>
                      <a:schemeClr val="tx1">
                        <a:lumMod val="95000"/>
                        <a:lumOff val="5000"/>
                      </a:schemeClr>
                    </a:solidFill>
                  </a:rPr>
                  <a:t> soil)</a:t>
                </a:r>
                <a:endParaRPr lang="en-IN" sz="1400" b="1">
                  <a:solidFill>
                    <a:schemeClr val="tx1">
                      <a:lumMod val="95000"/>
                      <a:lumOff val="5000"/>
                    </a:schemeClr>
                  </a:solidFill>
                </a:endParaRPr>
              </a:p>
            </c:rich>
          </c:tx>
          <c:layout>
            <c:manualLayout>
              <c:xMode val="edge"/>
              <c:yMode val="edge"/>
              <c:x val="1.5337213408201933E-3"/>
              <c:y val="0.28732109069824219"/>
            </c:manualLayout>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smtId="4294967295">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407931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93690550327301E-2"/>
          <c:y val="3.2242067158222198E-2"/>
          <c:w val="0.89732462167739868"/>
          <c:h val="0.82075607776641846"/>
        </c:manualLayout>
      </c:layout>
      <c:barChart>
        <c:barDir val="col"/>
        <c:grouping val="clustered"/>
        <c:varyColors val="0"/>
        <c:ser>
          <c:idx val="0"/>
          <c:order val="0"/>
          <c:tx>
            <c:strRef>
              <c:f>Organic!$E$22</c:f>
              <c:strCache>
                <c:ptCount val="1"/>
                <c:pt idx="0">
                  <c:v>B:C ratio</c:v>
                </c:pt>
              </c:strCache>
            </c:strRef>
          </c:tx>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Organic!$D$23:$D$28</c:f>
              <c:strCache>
                <c:ptCount val="6"/>
                <c:pt idx="0">
                  <c:v>Control</c:v>
                </c:pt>
                <c:pt idx="1">
                  <c:v>FYM @ 10 t/ha</c:v>
                </c:pt>
                <c:pt idx="2">
                  <c:v>Sesbania green manuring (SGM)</c:v>
                </c:pt>
                <c:pt idx="3">
                  <c:v>SGM + Blue-green algae (BGA)</c:v>
                </c:pt>
                <c:pt idx="4">
                  <c:v>SGM + FYM</c:v>
                </c:pt>
                <c:pt idx="5">
                  <c:v>SGM + FYM+ BGA</c:v>
                </c:pt>
              </c:strCache>
            </c:strRef>
          </c:cat>
          <c:val>
            <c:numRef>
              <c:f>Organic!$E$23:$E$28</c:f>
              <c:numCache>
                <c:formatCode>General</c:formatCode>
                <c:ptCount val="6"/>
                <c:pt idx="0">
                  <c:v>3.07</c:v>
                </c:pt>
                <c:pt idx="1">
                  <c:v>2.4500000000000002</c:v>
                </c:pt>
                <c:pt idx="2">
                  <c:v>4.08</c:v>
                </c:pt>
                <c:pt idx="3">
                  <c:v>4.0999999999999996</c:v>
                </c:pt>
                <c:pt idx="4">
                  <c:v>2.23</c:v>
                </c:pt>
                <c:pt idx="5">
                  <c:v>2.27</c:v>
                </c:pt>
              </c:numCache>
            </c:numRef>
          </c:val>
          <c:extLst>
            <c:ext xmlns:c16="http://schemas.microsoft.com/office/drawing/2014/chart" uri="{C3380CC4-5D6E-409C-BE32-E72D297353CC}">
              <c16:uniqueId val="{00000000-B7E3-41B0-97C8-D1D24ACF3481}"/>
            </c:ext>
          </c:extLst>
        </c:ser>
        <c:dLbls>
          <c:showLegendKey val="0"/>
          <c:showVal val="0"/>
          <c:showCatName val="0"/>
          <c:showSerName val="0"/>
          <c:showPercent val="0"/>
          <c:showBubbleSize val="0"/>
        </c:dLbls>
        <c:gapWidth val="219"/>
        <c:overlap val="-27"/>
        <c:axId val="464599448"/>
        <c:axId val="464598464"/>
      </c:barChart>
      <c:catAx>
        <c:axId val="46459944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sz="1200" b="1">
                    <a:solidFill>
                      <a:schemeClr val="tx1">
                        <a:lumMod val="95000"/>
                        <a:lumOff val="5000"/>
                      </a:schemeClr>
                    </a:solidFill>
                  </a:rPr>
                  <a:t>Treatment </a:t>
                </a:r>
              </a:p>
            </c:rich>
          </c:tx>
          <c:layout>
            <c:manualLayout>
              <c:xMode val="edge"/>
              <c:yMode val="edge"/>
              <c:x val="0.49740013480186462"/>
              <c:y val="0.9610408544540405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000" b="0" i="0" u="none" strike="noStrike" kern="1200" baseline="0" smtId="4294967295">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464598464"/>
        <c:crosses val="autoZero"/>
        <c:auto val="0"/>
        <c:lblAlgn val="ctr"/>
        <c:lblOffset val="100"/>
        <c:noMultiLvlLbl val="0"/>
      </c:catAx>
      <c:valAx>
        <c:axId val="464598464"/>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sz="1200" b="1">
                    <a:solidFill>
                      <a:schemeClr val="tx1">
                        <a:lumMod val="95000"/>
                        <a:lumOff val="5000"/>
                      </a:schemeClr>
                    </a:solidFill>
                  </a:rPr>
                  <a:t>B:C ratio</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000" b="0" i="0" u="none" strike="noStrike" kern="1200" baseline="0" smtId="4294967295">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464599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83" name="Google Shape;183;p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sz="1200"/>
          </a:p>
        </p:txBody>
      </p:sp>
      <p:sp>
        <p:nvSpPr>
          <p:cNvPr id="199" name="Google Shape;199;p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8" name="Shape 18"/>
        <p:cNvGrpSpPr/>
        <p:nvPr/>
      </p:nvGrpSpPr>
      <p:grpSpPr>
        <a:xfrm>
          <a:off x="0" y="0"/>
          <a:ext cx="0" cy="0"/>
          <a:chOff x="0" y="0"/>
          <a:chExt cx="0" cy="0"/>
        </a:xfrm>
      </p:grpSpPr>
      <p:sp>
        <p:nvSpPr>
          <p:cNvPr id="19" name="Google Shape;19;p28"/>
          <p:cNvSpPr txBox="1"/>
          <p:nvPr>
            <p:ph type="ctrTitle"/>
          </p:nvPr>
        </p:nvSpPr>
        <p:spPr>
          <a:xfrm>
            <a:off x="581191" y="704088"/>
            <a:ext cx="10993549" cy="149961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8"/>
          <p:cNvSpPr txBox="1"/>
          <p:nvPr>
            <p:ph idx="1" type="subTitle"/>
          </p:nvPr>
        </p:nvSpPr>
        <p:spPr>
          <a:xfrm>
            <a:off x="581194" y="2495445"/>
            <a:ext cx="10993546" cy="468233"/>
          </a:xfrm>
          <a:prstGeom prst="rect">
            <a:avLst/>
          </a:prstGeom>
          <a:noFill/>
          <a:ln>
            <a:noFill/>
          </a:ln>
        </p:spPr>
        <p:txBody>
          <a:bodyPr anchorCtr="0" anchor="ctr" bIns="45700" lIns="91425" spcFirstLastPara="1" rIns="91425" wrap="square" tIns="45700">
            <a:normAutofit/>
          </a:bodyPr>
          <a:lstStyle>
            <a:lvl1pPr lvl="0" algn="l">
              <a:spcBef>
                <a:spcPts val="360"/>
              </a:spcBef>
              <a:spcAft>
                <a:spcPts val="0"/>
              </a:spcAft>
              <a:buSzPts val="1656"/>
              <a:buNone/>
              <a:defRPr/>
            </a:lvl1pPr>
            <a:lvl2pPr lvl="1" algn="l">
              <a:spcBef>
                <a:spcPts val="600"/>
              </a:spcBef>
              <a:spcAft>
                <a:spcPts val="0"/>
              </a:spcAft>
              <a:buSzPts val="1656"/>
              <a:buChar char="◼"/>
              <a:defRPr/>
            </a:lvl2pPr>
            <a:lvl3pPr lvl="2" algn="l">
              <a:spcBef>
                <a:spcPts val="600"/>
              </a:spcBef>
              <a:spcAft>
                <a:spcPts val="0"/>
              </a:spcAft>
              <a:buSzPts val="1656"/>
              <a:buChar char="◼"/>
              <a:defRPr/>
            </a:lvl3pPr>
            <a:lvl4pPr lvl="3" algn="l">
              <a:spcBef>
                <a:spcPts val="600"/>
              </a:spcBef>
              <a:spcAft>
                <a:spcPts val="0"/>
              </a:spcAft>
              <a:buSzPts val="1656"/>
              <a:buChar char="◼"/>
              <a:defRPr/>
            </a:lvl4pPr>
            <a:lvl5pPr lvl="4" algn="l">
              <a:spcBef>
                <a:spcPts val="600"/>
              </a:spcBef>
              <a:spcAft>
                <a:spcPts val="0"/>
              </a:spcAft>
              <a:buSzPts val="1656"/>
              <a:buChar char="◼"/>
              <a:defRPr/>
            </a:lvl5pPr>
            <a:lvl6pPr lvl="5" algn="l">
              <a:spcBef>
                <a:spcPts val="600"/>
              </a:spcBef>
              <a:spcAft>
                <a:spcPts val="0"/>
              </a:spcAft>
              <a:buSzPts val="1656"/>
              <a:buChar char="◼"/>
              <a:defRPr/>
            </a:lvl6pPr>
            <a:lvl7pPr lvl="6" algn="l">
              <a:spcBef>
                <a:spcPts val="600"/>
              </a:spcBef>
              <a:spcAft>
                <a:spcPts val="0"/>
              </a:spcAft>
              <a:buSzPts val="1656"/>
              <a:buChar char="◼"/>
              <a:defRPr/>
            </a:lvl7pPr>
            <a:lvl8pPr lvl="7" algn="l">
              <a:spcBef>
                <a:spcPts val="600"/>
              </a:spcBef>
              <a:spcAft>
                <a:spcPts val="0"/>
              </a:spcAft>
              <a:buSzPts val="1656"/>
              <a:buChar char="◼"/>
              <a:defRPr/>
            </a:lvl8pPr>
            <a:lvl9pPr lvl="8" algn="l">
              <a:spcBef>
                <a:spcPts val="600"/>
              </a:spcBef>
              <a:spcAft>
                <a:spcPts val="600"/>
              </a:spcAft>
              <a:buSzPts val="1656"/>
              <a:buChar char="◼"/>
              <a:defRPr/>
            </a:lvl9pPr>
          </a:lstStyle>
          <a:p/>
        </p:txBody>
      </p:sp>
      <p:sp>
        <p:nvSpPr>
          <p:cNvPr id="21" name="Google Shape;21;p28"/>
          <p:cNvSpPr/>
          <p:nvPr>
            <p:ph idx="2" type="pic"/>
          </p:nvPr>
        </p:nvSpPr>
        <p:spPr>
          <a:xfrm>
            <a:off x="448056" y="3081528"/>
            <a:ext cx="11265408" cy="3310128"/>
          </a:xfrm>
          <a:prstGeom prst="rect">
            <a:avLst/>
          </a:prstGeom>
          <a:solidFill>
            <a:schemeClr val="accent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8" name="Shape 78"/>
        <p:cNvGrpSpPr/>
        <p:nvPr/>
      </p:nvGrpSpPr>
      <p:grpSpPr>
        <a:xfrm>
          <a:off x="0" y="0"/>
          <a:ext cx="0" cy="0"/>
          <a:chOff x="0" y="0"/>
          <a:chExt cx="0" cy="0"/>
        </a:xfrm>
      </p:grpSpPr>
      <p:sp>
        <p:nvSpPr>
          <p:cNvPr id="79" name="Google Shape;79;p37"/>
          <p:cNvSpPr txBox="1"/>
          <p:nvPr>
            <p:ph type="title"/>
          </p:nvPr>
        </p:nvSpPr>
        <p:spPr>
          <a:xfrm>
            <a:off x="581192" y="731520"/>
            <a:ext cx="11029616" cy="98755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37"/>
          <p:cNvSpPr/>
          <p:nvPr>
            <p:ph idx="2" type="pic"/>
          </p:nvPr>
        </p:nvSpPr>
        <p:spPr>
          <a:xfrm>
            <a:off x="588612" y="2800318"/>
            <a:ext cx="2560320" cy="1764792"/>
          </a:xfrm>
          <a:prstGeom prst="rect">
            <a:avLst/>
          </a:prstGeom>
          <a:noFill/>
          <a:ln>
            <a:noFill/>
          </a:ln>
        </p:spPr>
      </p:sp>
      <p:sp>
        <p:nvSpPr>
          <p:cNvPr id="84" name="Google Shape;84;p37"/>
          <p:cNvSpPr txBox="1"/>
          <p:nvPr>
            <p:ph idx="1" type="body"/>
          </p:nvPr>
        </p:nvSpPr>
        <p:spPr>
          <a:xfrm>
            <a:off x="588612" y="4633986"/>
            <a:ext cx="2560320" cy="347662"/>
          </a:xfrm>
          <a:prstGeom prst="rect">
            <a:avLst/>
          </a:prstGeom>
          <a:noFill/>
          <a:ln>
            <a:noFill/>
          </a:ln>
        </p:spPr>
        <p:txBody>
          <a:bodyPr anchorCtr="0" anchor="ctr" bIns="0" lIns="146300" spcFirstLastPara="1" rIns="0" wrap="square" tIns="0">
            <a:noAutofit/>
          </a:bodyPr>
          <a:lstStyle>
            <a:lvl1pPr indent="-228600" lvl="0" marL="457200" algn="l">
              <a:lnSpc>
                <a:spcPct val="100000"/>
              </a:lnSpc>
              <a:spcBef>
                <a:spcPts val="0"/>
              </a:spcBef>
              <a:spcAft>
                <a:spcPts val="0"/>
              </a:spcAft>
              <a:buSzPts val="1656"/>
              <a:buNone/>
              <a:defRPr sz="1800">
                <a:solidFill>
                  <a:schemeClr val="dk1"/>
                </a:solidFill>
                <a:latin typeface="Gill Sans"/>
                <a:ea typeface="Gill Sans"/>
                <a:cs typeface="Gill Sans"/>
                <a:sym typeface="Gill Sans"/>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5" name="Google Shape;85;p37"/>
          <p:cNvSpPr txBox="1"/>
          <p:nvPr>
            <p:ph idx="3" type="body"/>
          </p:nvPr>
        </p:nvSpPr>
        <p:spPr>
          <a:xfrm>
            <a:off x="588612" y="4951788"/>
            <a:ext cx="2560320" cy="347662"/>
          </a:xfrm>
          <a:prstGeom prst="rect">
            <a:avLst/>
          </a:prstGeom>
          <a:noFill/>
          <a:ln>
            <a:noFill/>
          </a:ln>
        </p:spPr>
        <p:txBody>
          <a:bodyPr anchorCtr="0" anchor="ctr" bIns="0" lIns="146300" spcFirstLastPara="1" rIns="0" wrap="square" tIns="0">
            <a:noAutofit/>
          </a:bodyPr>
          <a:lstStyle>
            <a:lvl1pPr indent="-228600" lvl="0" marL="457200" algn="l">
              <a:lnSpc>
                <a:spcPct val="100000"/>
              </a:lnSpc>
              <a:spcBef>
                <a:spcPts val="0"/>
              </a:spcBef>
              <a:spcAft>
                <a:spcPts val="0"/>
              </a:spcAft>
              <a:buSzPts val="1472"/>
              <a:buNone/>
              <a:defRPr b="0" sz="1600">
                <a:solidFill>
                  <a:schemeClr val="dk1"/>
                </a:solidFill>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6" name="Google Shape;86;p37"/>
          <p:cNvSpPr/>
          <p:nvPr>
            <p:ph idx="4" type="pic"/>
          </p:nvPr>
        </p:nvSpPr>
        <p:spPr>
          <a:xfrm>
            <a:off x="3413623" y="2800318"/>
            <a:ext cx="2560320" cy="1764792"/>
          </a:xfrm>
          <a:prstGeom prst="rect">
            <a:avLst/>
          </a:prstGeom>
          <a:noFill/>
          <a:ln>
            <a:noFill/>
          </a:ln>
        </p:spPr>
      </p:sp>
      <p:sp>
        <p:nvSpPr>
          <p:cNvPr id="87" name="Google Shape;87;p37"/>
          <p:cNvSpPr txBox="1"/>
          <p:nvPr>
            <p:ph idx="5" type="body"/>
          </p:nvPr>
        </p:nvSpPr>
        <p:spPr>
          <a:xfrm>
            <a:off x="3413623" y="4633986"/>
            <a:ext cx="2560320" cy="347662"/>
          </a:xfrm>
          <a:prstGeom prst="rect">
            <a:avLst/>
          </a:prstGeom>
          <a:noFill/>
          <a:ln>
            <a:noFill/>
          </a:ln>
        </p:spPr>
        <p:txBody>
          <a:bodyPr anchorCtr="0" anchor="ctr" bIns="0" lIns="146300" spcFirstLastPara="1" rIns="0" wrap="square" tIns="0">
            <a:noAutofit/>
          </a:bodyPr>
          <a:lstStyle>
            <a:lvl1pPr indent="-228600" lvl="0" marL="457200" algn="l">
              <a:lnSpc>
                <a:spcPct val="100000"/>
              </a:lnSpc>
              <a:spcBef>
                <a:spcPts val="0"/>
              </a:spcBef>
              <a:spcAft>
                <a:spcPts val="0"/>
              </a:spcAft>
              <a:buSzPts val="1656"/>
              <a:buNone/>
              <a:defRPr sz="1800">
                <a:solidFill>
                  <a:schemeClr val="dk1"/>
                </a:solidFill>
                <a:latin typeface="Gill Sans"/>
                <a:ea typeface="Gill Sans"/>
                <a:cs typeface="Gill Sans"/>
                <a:sym typeface="Gill Sans"/>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8" name="Google Shape;88;p37"/>
          <p:cNvSpPr txBox="1"/>
          <p:nvPr>
            <p:ph idx="6" type="body"/>
          </p:nvPr>
        </p:nvSpPr>
        <p:spPr>
          <a:xfrm>
            <a:off x="3413623" y="4951788"/>
            <a:ext cx="2560320" cy="347662"/>
          </a:xfrm>
          <a:prstGeom prst="rect">
            <a:avLst/>
          </a:prstGeom>
          <a:noFill/>
          <a:ln>
            <a:noFill/>
          </a:ln>
        </p:spPr>
        <p:txBody>
          <a:bodyPr anchorCtr="0" anchor="ctr" bIns="0" lIns="146300" spcFirstLastPara="1" rIns="0" wrap="square" tIns="0">
            <a:noAutofit/>
          </a:bodyPr>
          <a:lstStyle>
            <a:lvl1pPr indent="-228600" lvl="0" marL="457200" algn="l">
              <a:lnSpc>
                <a:spcPct val="100000"/>
              </a:lnSpc>
              <a:spcBef>
                <a:spcPts val="0"/>
              </a:spcBef>
              <a:spcAft>
                <a:spcPts val="0"/>
              </a:spcAft>
              <a:buSzPts val="1472"/>
              <a:buNone/>
              <a:defRPr b="0" sz="1600">
                <a:solidFill>
                  <a:schemeClr val="dk1"/>
                </a:solidFill>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9" name="Google Shape;89;p37"/>
          <p:cNvSpPr/>
          <p:nvPr>
            <p:ph idx="7" type="pic"/>
          </p:nvPr>
        </p:nvSpPr>
        <p:spPr>
          <a:xfrm>
            <a:off x="6224179" y="2800318"/>
            <a:ext cx="2560320" cy="1764792"/>
          </a:xfrm>
          <a:prstGeom prst="rect">
            <a:avLst/>
          </a:prstGeom>
          <a:noFill/>
          <a:ln>
            <a:noFill/>
          </a:ln>
        </p:spPr>
      </p:sp>
      <p:sp>
        <p:nvSpPr>
          <p:cNvPr id="90" name="Google Shape;90;p37"/>
          <p:cNvSpPr txBox="1"/>
          <p:nvPr>
            <p:ph idx="8" type="body"/>
          </p:nvPr>
        </p:nvSpPr>
        <p:spPr>
          <a:xfrm>
            <a:off x="6224179" y="4633986"/>
            <a:ext cx="2560320" cy="347662"/>
          </a:xfrm>
          <a:prstGeom prst="rect">
            <a:avLst/>
          </a:prstGeom>
          <a:noFill/>
          <a:ln>
            <a:noFill/>
          </a:ln>
        </p:spPr>
        <p:txBody>
          <a:bodyPr anchorCtr="0" anchor="ctr" bIns="0" lIns="146300" spcFirstLastPara="1" rIns="0" wrap="square" tIns="0">
            <a:noAutofit/>
          </a:bodyPr>
          <a:lstStyle>
            <a:lvl1pPr indent="-228600" lvl="0" marL="457200" algn="l">
              <a:lnSpc>
                <a:spcPct val="100000"/>
              </a:lnSpc>
              <a:spcBef>
                <a:spcPts val="0"/>
              </a:spcBef>
              <a:spcAft>
                <a:spcPts val="0"/>
              </a:spcAft>
              <a:buSzPts val="1656"/>
              <a:buNone/>
              <a:defRPr sz="1800">
                <a:solidFill>
                  <a:schemeClr val="dk1"/>
                </a:solidFill>
                <a:latin typeface="Gill Sans"/>
                <a:ea typeface="Gill Sans"/>
                <a:cs typeface="Gill Sans"/>
                <a:sym typeface="Gill Sans"/>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91" name="Google Shape;91;p37"/>
          <p:cNvSpPr txBox="1"/>
          <p:nvPr>
            <p:ph idx="9" type="body"/>
          </p:nvPr>
        </p:nvSpPr>
        <p:spPr>
          <a:xfrm>
            <a:off x="6224179" y="4951788"/>
            <a:ext cx="2560320" cy="347662"/>
          </a:xfrm>
          <a:prstGeom prst="rect">
            <a:avLst/>
          </a:prstGeom>
          <a:noFill/>
          <a:ln>
            <a:noFill/>
          </a:ln>
        </p:spPr>
        <p:txBody>
          <a:bodyPr anchorCtr="0" anchor="ctr" bIns="0" lIns="146300" spcFirstLastPara="1" rIns="0" wrap="square" tIns="0">
            <a:noAutofit/>
          </a:bodyPr>
          <a:lstStyle>
            <a:lvl1pPr indent="-228600" lvl="0" marL="457200" algn="l">
              <a:lnSpc>
                <a:spcPct val="100000"/>
              </a:lnSpc>
              <a:spcBef>
                <a:spcPts val="0"/>
              </a:spcBef>
              <a:spcAft>
                <a:spcPts val="0"/>
              </a:spcAft>
              <a:buSzPts val="1472"/>
              <a:buNone/>
              <a:defRPr b="0" sz="1600">
                <a:solidFill>
                  <a:schemeClr val="dk1"/>
                </a:solidFill>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92" name="Google Shape;92;p37"/>
          <p:cNvSpPr/>
          <p:nvPr>
            <p:ph idx="13" type="pic"/>
          </p:nvPr>
        </p:nvSpPr>
        <p:spPr>
          <a:xfrm>
            <a:off x="9028350" y="2801105"/>
            <a:ext cx="2560320" cy="1764792"/>
          </a:xfrm>
          <a:prstGeom prst="rect">
            <a:avLst/>
          </a:prstGeom>
          <a:noFill/>
          <a:ln>
            <a:noFill/>
          </a:ln>
        </p:spPr>
      </p:sp>
      <p:sp>
        <p:nvSpPr>
          <p:cNvPr id="93" name="Google Shape;93;p37"/>
          <p:cNvSpPr txBox="1"/>
          <p:nvPr>
            <p:ph idx="14" type="body"/>
          </p:nvPr>
        </p:nvSpPr>
        <p:spPr>
          <a:xfrm>
            <a:off x="9028350" y="4633986"/>
            <a:ext cx="2560320" cy="347662"/>
          </a:xfrm>
          <a:prstGeom prst="rect">
            <a:avLst/>
          </a:prstGeom>
          <a:noFill/>
          <a:ln>
            <a:noFill/>
          </a:ln>
        </p:spPr>
        <p:txBody>
          <a:bodyPr anchorCtr="0" anchor="ctr" bIns="0" lIns="146300" spcFirstLastPara="1" rIns="0" wrap="square" tIns="0">
            <a:noAutofit/>
          </a:bodyPr>
          <a:lstStyle>
            <a:lvl1pPr indent="-228600" lvl="0" marL="457200" algn="l">
              <a:lnSpc>
                <a:spcPct val="100000"/>
              </a:lnSpc>
              <a:spcBef>
                <a:spcPts val="0"/>
              </a:spcBef>
              <a:spcAft>
                <a:spcPts val="0"/>
              </a:spcAft>
              <a:buSzPts val="1656"/>
              <a:buNone/>
              <a:defRPr sz="1800">
                <a:solidFill>
                  <a:schemeClr val="dk1"/>
                </a:solidFill>
                <a:latin typeface="Gill Sans"/>
                <a:ea typeface="Gill Sans"/>
                <a:cs typeface="Gill Sans"/>
                <a:sym typeface="Gill Sans"/>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94" name="Google Shape;94;p37"/>
          <p:cNvSpPr txBox="1"/>
          <p:nvPr>
            <p:ph idx="15" type="body"/>
          </p:nvPr>
        </p:nvSpPr>
        <p:spPr>
          <a:xfrm>
            <a:off x="9028350" y="4951788"/>
            <a:ext cx="2560320" cy="347662"/>
          </a:xfrm>
          <a:prstGeom prst="rect">
            <a:avLst/>
          </a:prstGeom>
          <a:noFill/>
          <a:ln>
            <a:noFill/>
          </a:ln>
        </p:spPr>
        <p:txBody>
          <a:bodyPr anchorCtr="0" anchor="ctr" bIns="0" lIns="146300" spcFirstLastPara="1" rIns="0" wrap="square" tIns="0">
            <a:noAutofit/>
          </a:bodyPr>
          <a:lstStyle>
            <a:lvl1pPr indent="-228600" lvl="0" marL="457200" algn="l">
              <a:lnSpc>
                <a:spcPct val="100000"/>
              </a:lnSpc>
              <a:spcBef>
                <a:spcPts val="0"/>
              </a:spcBef>
              <a:spcAft>
                <a:spcPts val="0"/>
              </a:spcAft>
              <a:buSzPts val="1472"/>
              <a:buNone/>
              <a:defRPr b="0" sz="1600">
                <a:solidFill>
                  <a:schemeClr val="dk1"/>
                </a:solidFill>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95" name="Shape 95"/>
        <p:cNvGrpSpPr/>
        <p:nvPr/>
      </p:nvGrpSpPr>
      <p:grpSpPr>
        <a:xfrm>
          <a:off x="0" y="0"/>
          <a:ext cx="0" cy="0"/>
          <a:chOff x="0" y="0"/>
          <a:chExt cx="0" cy="0"/>
        </a:xfrm>
      </p:grpSpPr>
      <p:sp>
        <p:nvSpPr>
          <p:cNvPr id="96" name="Google Shape;96;p38"/>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8"/>
          <p:cNvSpPr/>
          <p:nvPr>
            <p:ph idx="2" type="dgm"/>
          </p:nvPr>
        </p:nvSpPr>
        <p:spPr>
          <a:xfrm>
            <a:off x="576263" y="2290762"/>
            <a:ext cx="2286000" cy="2514600"/>
          </a:xfrm>
          <a:prstGeom prst="rect">
            <a:avLst/>
          </a:prstGeom>
          <a:solidFill>
            <a:schemeClr val="accent2"/>
          </a:solidFill>
          <a:ln>
            <a:noFill/>
          </a:ln>
        </p:spPr>
        <p:txBody>
          <a:bodyPr anchorCtr="0" anchor="ctr" bIns="45700" lIns="91425" spcFirstLastPara="1" rIns="91425" wrap="square" tIns="45700">
            <a:normAutofit/>
          </a:bodyPr>
          <a:lstStyle>
            <a:lvl1pPr lvl="0" marR="0" rtl="0" algn="l">
              <a:spcBef>
                <a:spcPts val="360"/>
              </a:spcBef>
              <a:spcAft>
                <a:spcPts val="0"/>
              </a:spcAft>
              <a:buClr>
                <a:schemeClr val="accent1"/>
              </a:buClr>
              <a:buSzPts val="1656"/>
              <a:buFont typeface="Noto Sans Symbols"/>
              <a:buChar char="◼"/>
              <a:defRPr b="0" i="0" sz="1800" u="none" cap="none" strike="noStrike">
                <a:solidFill>
                  <a:srgbClr val="3F3F3F"/>
                </a:solidFill>
                <a:latin typeface="Gill Sans"/>
                <a:ea typeface="Gill Sans"/>
                <a:cs typeface="Gill Sans"/>
                <a:sym typeface="Gill Sans"/>
              </a:defRPr>
            </a:lvl1pPr>
            <a:lvl2pPr lvl="1" marR="0" rtl="0" algn="l">
              <a:spcBef>
                <a:spcPts val="600"/>
              </a:spcBef>
              <a:spcAft>
                <a:spcPts val="0"/>
              </a:spcAft>
              <a:buClr>
                <a:schemeClr val="accent1"/>
              </a:buClr>
              <a:buSzPts val="1472"/>
              <a:buFont typeface="Noto Sans Symbols"/>
              <a:buChar char="◼"/>
              <a:defRPr b="0" i="0" sz="1600" u="none" cap="none" strike="noStrike">
                <a:solidFill>
                  <a:srgbClr val="3F3F3F"/>
                </a:solidFill>
                <a:latin typeface="Gill Sans"/>
                <a:ea typeface="Gill Sans"/>
                <a:cs typeface="Gill Sans"/>
                <a:sym typeface="Gill Sans"/>
              </a:defRPr>
            </a:lvl2pPr>
            <a:lvl3pPr lvl="2" marR="0" rtl="0" algn="l">
              <a:spcBef>
                <a:spcPts val="600"/>
              </a:spcBef>
              <a:spcAft>
                <a:spcPts val="0"/>
              </a:spcAft>
              <a:buClr>
                <a:schemeClr val="accent1"/>
              </a:buClr>
              <a:buSzPts val="1288"/>
              <a:buFont typeface="Noto Sans Symbols"/>
              <a:buChar char="◼"/>
              <a:defRPr b="0" i="0" sz="1400" u="none" cap="none" strike="noStrike">
                <a:solidFill>
                  <a:srgbClr val="3F3F3F"/>
                </a:solidFill>
                <a:latin typeface="Gill Sans"/>
                <a:ea typeface="Gill Sans"/>
                <a:cs typeface="Gill Sans"/>
                <a:sym typeface="Gill Sans"/>
              </a:defRPr>
            </a:lvl3pPr>
            <a:lvl4pPr lvl="3" marR="0" rtl="0" algn="l">
              <a:spcBef>
                <a:spcPts val="600"/>
              </a:spcBef>
              <a:spcAft>
                <a:spcPts val="0"/>
              </a:spcAft>
              <a:buClr>
                <a:schemeClr val="accent1"/>
              </a:buClr>
              <a:buSzPts val="1104"/>
              <a:buFont typeface="Noto Sans Symbols"/>
              <a:buChar char="◼"/>
              <a:defRPr b="0" i="0" sz="1200" u="none" cap="none" strike="noStrike">
                <a:solidFill>
                  <a:srgbClr val="3F3F3F"/>
                </a:solidFill>
                <a:latin typeface="Gill Sans"/>
                <a:ea typeface="Gill Sans"/>
                <a:cs typeface="Gill Sans"/>
                <a:sym typeface="Gill Sans"/>
              </a:defRPr>
            </a:lvl4pPr>
            <a:lvl5pPr lvl="4" marR="0" rtl="0" algn="l">
              <a:spcBef>
                <a:spcPts val="600"/>
              </a:spcBef>
              <a:spcAft>
                <a:spcPts val="0"/>
              </a:spcAft>
              <a:buClr>
                <a:schemeClr val="accent1"/>
              </a:buClr>
              <a:buSzPts val="1104"/>
              <a:buFont typeface="Noto Sans Symbols"/>
              <a:buChar char="◼"/>
              <a:defRPr b="0" i="0" sz="1200" u="none" cap="none" strike="noStrike">
                <a:solidFill>
                  <a:srgbClr val="3F3F3F"/>
                </a:solidFill>
                <a:latin typeface="Gill Sans"/>
                <a:ea typeface="Gill Sans"/>
                <a:cs typeface="Gill Sans"/>
                <a:sym typeface="Gill Sans"/>
              </a:defRPr>
            </a:lvl5pPr>
            <a:lvl6pPr lvl="5"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lvl="6"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lvl="7"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lvl="8"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98" name="Google Shape;98;p38"/>
          <p:cNvSpPr/>
          <p:nvPr>
            <p:ph idx="3" type="dgm"/>
          </p:nvPr>
        </p:nvSpPr>
        <p:spPr>
          <a:xfrm>
            <a:off x="3486759" y="2290762"/>
            <a:ext cx="2286000" cy="2514600"/>
          </a:xfrm>
          <a:prstGeom prst="rect">
            <a:avLst/>
          </a:prstGeom>
          <a:solidFill>
            <a:schemeClr val="accent2"/>
          </a:solidFill>
          <a:ln>
            <a:noFill/>
          </a:ln>
        </p:spPr>
        <p:txBody>
          <a:bodyPr anchorCtr="0" anchor="ctr" bIns="45700" lIns="91425" spcFirstLastPara="1" rIns="91425" wrap="square" tIns="45700">
            <a:normAutofit/>
          </a:bodyPr>
          <a:lstStyle>
            <a:lvl1pPr lvl="0" marR="0" rtl="0" algn="l">
              <a:spcBef>
                <a:spcPts val="360"/>
              </a:spcBef>
              <a:spcAft>
                <a:spcPts val="0"/>
              </a:spcAft>
              <a:buClr>
                <a:schemeClr val="accent1"/>
              </a:buClr>
              <a:buSzPts val="1656"/>
              <a:buFont typeface="Noto Sans Symbols"/>
              <a:buChar char="◼"/>
              <a:defRPr b="0" i="0" sz="1800" u="none" cap="none" strike="noStrike">
                <a:solidFill>
                  <a:srgbClr val="3F3F3F"/>
                </a:solidFill>
                <a:latin typeface="Gill Sans"/>
                <a:ea typeface="Gill Sans"/>
                <a:cs typeface="Gill Sans"/>
                <a:sym typeface="Gill Sans"/>
              </a:defRPr>
            </a:lvl1pPr>
            <a:lvl2pPr lvl="1" marR="0" rtl="0" algn="l">
              <a:spcBef>
                <a:spcPts val="600"/>
              </a:spcBef>
              <a:spcAft>
                <a:spcPts val="0"/>
              </a:spcAft>
              <a:buClr>
                <a:schemeClr val="accent1"/>
              </a:buClr>
              <a:buSzPts val="1472"/>
              <a:buFont typeface="Noto Sans Symbols"/>
              <a:buChar char="◼"/>
              <a:defRPr b="0" i="0" sz="1600" u="none" cap="none" strike="noStrike">
                <a:solidFill>
                  <a:srgbClr val="3F3F3F"/>
                </a:solidFill>
                <a:latin typeface="Gill Sans"/>
                <a:ea typeface="Gill Sans"/>
                <a:cs typeface="Gill Sans"/>
                <a:sym typeface="Gill Sans"/>
              </a:defRPr>
            </a:lvl2pPr>
            <a:lvl3pPr lvl="2" marR="0" rtl="0" algn="l">
              <a:spcBef>
                <a:spcPts val="600"/>
              </a:spcBef>
              <a:spcAft>
                <a:spcPts val="0"/>
              </a:spcAft>
              <a:buClr>
                <a:schemeClr val="accent1"/>
              </a:buClr>
              <a:buSzPts val="1288"/>
              <a:buFont typeface="Noto Sans Symbols"/>
              <a:buChar char="◼"/>
              <a:defRPr b="0" i="0" sz="1400" u="none" cap="none" strike="noStrike">
                <a:solidFill>
                  <a:srgbClr val="3F3F3F"/>
                </a:solidFill>
                <a:latin typeface="Gill Sans"/>
                <a:ea typeface="Gill Sans"/>
                <a:cs typeface="Gill Sans"/>
                <a:sym typeface="Gill Sans"/>
              </a:defRPr>
            </a:lvl3pPr>
            <a:lvl4pPr lvl="3" marR="0" rtl="0" algn="l">
              <a:spcBef>
                <a:spcPts val="600"/>
              </a:spcBef>
              <a:spcAft>
                <a:spcPts val="0"/>
              </a:spcAft>
              <a:buClr>
                <a:schemeClr val="accent1"/>
              </a:buClr>
              <a:buSzPts val="1104"/>
              <a:buFont typeface="Noto Sans Symbols"/>
              <a:buChar char="◼"/>
              <a:defRPr b="0" i="0" sz="1200" u="none" cap="none" strike="noStrike">
                <a:solidFill>
                  <a:srgbClr val="3F3F3F"/>
                </a:solidFill>
                <a:latin typeface="Gill Sans"/>
                <a:ea typeface="Gill Sans"/>
                <a:cs typeface="Gill Sans"/>
                <a:sym typeface="Gill Sans"/>
              </a:defRPr>
            </a:lvl4pPr>
            <a:lvl5pPr lvl="4" marR="0" rtl="0" algn="l">
              <a:spcBef>
                <a:spcPts val="600"/>
              </a:spcBef>
              <a:spcAft>
                <a:spcPts val="0"/>
              </a:spcAft>
              <a:buClr>
                <a:schemeClr val="accent1"/>
              </a:buClr>
              <a:buSzPts val="1104"/>
              <a:buFont typeface="Noto Sans Symbols"/>
              <a:buChar char="◼"/>
              <a:defRPr b="0" i="0" sz="1200" u="none" cap="none" strike="noStrike">
                <a:solidFill>
                  <a:srgbClr val="3F3F3F"/>
                </a:solidFill>
                <a:latin typeface="Gill Sans"/>
                <a:ea typeface="Gill Sans"/>
                <a:cs typeface="Gill Sans"/>
                <a:sym typeface="Gill Sans"/>
              </a:defRPr>
            </a:lvl5pPr>
            <a:lvl6pPr lvl="5"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lvl="6"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lvl="7"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lvl="8"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99" name="Google Shape;99;p38"/>
          <p:cNvSpPr/>
          <p:nvPr>
            <p:ph idx="4" type="dgm"/>
          </p:nvPr>
        </p:nvSpPr>
        <p:spPr>
          <a:xfrm>
            <a:off x="6397255" y="2290762"/>
            <a:ext cx="2286000" cy="2514600"/>
          </a:xfrm>
          <a:prstGeom prst="rect">
            <a:avLst/>
          </a:prstGeom>
          <a:solidFill>
            <a:schemeClr val="accent2"/>
          </a:solidFill>
          <a:ln>
            <a:noFill/>
          </a:ln>
        </p:spPr>
        <p:txBody>
          <a:bodyPr anchorCtr="0" anchor="ctr" bIns="45700" lIns="91425" spcFirstLastPara="1" rIns="91425" wrap="square" tIns="45700">
            <a:normAutofit/>
          </a:bodyPr>
          <a:lstStyle>
            <a:lvl1pPr lvl="0" marR="0" rtl="0" algn="l">
              <a:spcBef>
                <a:spcPts val="360"/>
              </a:spcBef>
              <a:spcAft>
                <a:spcPts val="0"/>
              </a:spcAft>
              <a:buClr>
                <a:schemeClr val="accent1"/>
              </a:buClr>
              <a:buSzPts val="1656"/>
              <a:buFont typeface="Noto Sans Symbols"/>
              <a:buChar char="◼"/>
              <a:defRPr b="0" i="0" sz="1800" u="none" cap="none" strike="noStrike">
                <a:solidFill>
                  <a:srgbClr val="3F3F3F"/>
                </a:solidFill>
                <a:latin typeface="Gill Sans"/>
                <a:ea typeface="Gill Sans"/>
                <a:cs typeface="Gill Sans"/>
                <a:sym typeface="Gill Sans"/>
              </a:defRPr>
            </a:lvl1pPr>
            <a:lvl2pPr lvl="1" marR="0" rtl="0" algn="l">
              <a:spcBef>
                <a:spcPts val="600"/>
              </a:spcBef>
              <a:spcAft>
                <a:spcPts val="0"/>
              </a:spcAft>
              <a:buClr>
                <a:schemeClr val="accent1"/>
              </a:buClr>
              <a:buSzPts val="1472"/>
              <a:buFont typeface="Noto Sans Symbols"/>
              <a:buChar char="◼"/>
              <a:defRPr b="0" i="0" sz="1600" u="none" cap="none" strike="noStrike">
                <a:solidFill>
                  <a:srgbClr val="3F3F3F"/>
                </a:solidFill>
                <a:latin typeface="Gill Sans"/>
                <a:ea typeface="Gill Sans"/>
                <a:cs typeface="Gill Sans"/>
                <a:sym typeface="Gill Sans"/>
              </a:defRPr>
            </a:lvl2pPr>
            <a:lvl3pPr lvl="2" marR="0" rtl="0" algn="l">
              <a:spcBef>
                <a:spcPts val="600"/>
              </a:spcBef>
              <a:spcAft>
                <a:spcPts val="0"/>
              </a:spcAft>
              <a:buClr>
                <a:schemeClr val="accent1"/>
              </a:buClr>
              <a:buSzPts val="1288"/>
              <a:buFont typeface="Noto Sans Symbols"/>
              <a:buChar char="◼"/>
              <a:defRPr b="0" i="0" sz="1400" u="none" cap="none" strike="noStrike">
                <a:solidFill>
                  <a:srgbClr val="3F3F3F"/>
                </a:solidFill>
                <a:latin typeface="Gill Sans"/>
                <a:ea typeface="Gill Sans"/>
                <a:cs typeface="Gill Sans"/>
                <a:sym typeface="Gill Sans"/>
              </a:defRPr>
            </a:lvl3pPr>
            <a:lvl4pPr lvl="3" marR="0" rtl="0" algn="l">
              <a:spcBef>
                <a:spcPts val="600"/>
              </a:spcBef>
              <a:spcAft>
                <a:spcPts val="0"/>
              </a:spcAft>
              <a:buClr>
                <a:schemeClr val="accent1"/>
              </a:buClr>
              <a:buSzPts val="1104"/>
              <a:buFont typeface="Noto Sans Symbols"/>
              <a:buChar char="◼"/>
              <a:defRPr b="0" i="0" sz="1200" u="none" cap="none" strike="noStrike">
                <a:solidFill>
                  <a:srgbClr val="3F3F3F"/>
                </a:solidFill>
                <a:latin typeface="Gill Sans"/>
                <a:ea typeface="Gill Sans"/>
                <a:cs typeface="Gill Sans"/>
                <a:sym typeface="Gill Sans"/>
              </a:defRPr>
            </a:lvl4pPr>
            <a:lvl5pPr lvl="4" marR="0" rtl="0" algn="l">
              <a:spcBef>
                <a:spcPts val="600"/>
              </a:spcBef>
              <a:spcAft>
                <a:spcPts val="0"/>
              </a:spcAft>
              <a:buClr>
                <a:schemeClr val="accent1"/>
              </a:buClr>
              <a:buSzPts val="1104"/>
              <a:buFont typeface="Noto Sans Symbols"/>
              <a:buChar char="◼"/>
              <a:defRPr b="0" i="0" sz="1200" u="none" cap="none" strike="noStrike">
                <a:solidFill>
                  <a:srgbClr val="3F3F3F"/>
                </a:solidFill>
                <a:latin typeface="Gill Sans"/>
                <a:ea typeface="Gill Sans"/>
                <a:cs typeface="Gill Sans"/>
                <a:sym typeface="Gill Sans"/>
              </a:defRPr>
            </a:lvl5pPr>
            <a:lvl6pPr lvl="5"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lvl="6"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lvl="7"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lvl="8"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00" name="Google Shape;100;p38"/>
          <p:cNvSpPr/>
          <p:nvPr>
            <p:ph idx="5" type="dgm"/>
          </p:nvPr>
        </p:nvSpPr>
        <p:spPr>
          <a:xfrm>
            <a:off x="9307750" y="2290762"/>
            <a:ext cx="2286000" cy="2514600"/>
          </a:xfrm>
          <a:prstGeom prst="rect">
            <a:avLst/>
          </a:prstGeom>
          <a:solidFill>
            <a:schemeClr val="accent2"/>
          </a:solidFill>
          <a:ln>
            <a:noFill/>
          </a:ln>
        </p:spPr>
        <p:txBody>
          <a:bodyPr anchorCtr="0" anchor="ctr" bIns="45700" lIns="91425" spcFirstLastPara="1" rIns="91425" wrap="square" tIns="45700">
            <a:normAutofit/>
          </a:bodyPr>
          <a:lstStyle>
            <a:lvl1pPr lvl="0" marR="0" rtl="0" algn="l">
              <a:spcBef>
                <a:spcPts val="360"/>
              </a:spcBef>
              <a:spcAft>
                <a:spcPts val="0"/>
              </a:spcAft>
              <a:buClr>
                <a:schemeClr val="accent1"/>
              </a:buClr>
              <a:buSzPts val="1656"/>
              <a:buFont typeface="Noto Sans Symbols"/>
              <a:buChar char="◼"/>
              <a:defRPr b="0" i="0" sz="1800" u="none" cap="none" strike="noStrike">
                <a:solidFill>
                  <a:srgbClr val="3F3F3F"/>
                </a:solidFill>
                <a:latin typeface="Gill Sans"/>
                <a:ea typeface="Gill Sans"/>
                <a:cs typeface="Gill Sans"/>
                <a:sym typeface="Gill Sans"/>
              </a:defRPr>
            </a:lvl1pPr>
            <a:lvl2pPr lvl="1" marR="0" rtl="0" algn="l">
              <a:spcBef>
                <a:spcPts val="600"/>
              </a:spcBef>
              <a:spcAft>
                <a:spcPts val="0"/>
              </a:spcAft>
              <a:buClr>
                <a:schemeClr val="accent1"/>
              </a:buClr>
              <a:buSzPts val="1472"/>
              <a:buFont typeface="Noto Sans Symbols"/>
              <a:buChar char="◼"/>
              <a:defRPr b="0" i="0" sz="1600" u="none" cap="none" strike="noStrike">
                <a:solidFill>
                  <a:srgbClr val="3F3F3F"/>
                </a:solidFill>
                <a:latin typeface="Gill Sans"/>
                <a:ea typeface="Gill Sans"/>
                <a:cs typeface="Gill Sans"/>
                <a:sym typeface="Gill Sans"/>
              </a:defRPr>
            </a:lvl2pPr>
            <a:lvl3pPr lvl="2" marR="0" rtl="0" algn="l">
              <a:spcBef>
                <a:spcPts val="600"/>
              </a:spcBef>
              <a:spcAft>
                <a:spcPts val="0"/>
              </a:spcAft>
              <a:buClr>
                <a:schemeClr val="accent1"/>
              </a:buClr>
              <a:buSzPts val="1288"/>
              <a:buFont typeface="Noto Sans Symbols"/>
              <a:buChar char="◼"/>
              <a:defRPr b="0" i="0" sz="1400" u="none" cap="none" strike="noStrike">
                <a:solidFill>
                  <a:srgbClr val="3F3F3F"/>
                </a:solidFill>
                <a:latin typeface="Gill Sans"/>
                <a:ea typeface="Gill Sans"/>
                <a:cs typeface="Gill Sans"/>
                <a:sym typeface="Gill Sans"/>
              </a:defRPr>
            </a:lvl3pPr>
            <a:lvl4pPr lvl="3" marR="0" rtl="0" algn="l">
              <a:spcBef>
                <a:spcPts val="600"/>
              </a:spcBef>
              <a:spcAft>
                <a:spcPts val="0"/>
              </a:spcAft>
              <a:buClr>
                <a:schemeClr val="accent1"/>
              </a:buClr>
              <a:buSzPts val="1104"/>
              <a:buFont typeface="Noto Sans Symbols"/>
              <a:buChar char="◼"/>
              <a:defRPr b="0" i="0" sz="1200" u="none" cap="none" strike="noStrike">
                <a:solidFill>
                  <a:srgbClr val="3F3F3F"/>
                </a:solidFill>
                <a:latin typeface="Gill Sans"/>
                <a:ea typeface="Gill Sans"/>
                <a:cs typeface="Gill Sans"/>
                <a:sym typeface="Gill Sans"/>
              </a:defRPr>
            </a:lvl4pPr>
            <a:lvl5pPr lvl="4" marR="0" rtl="0" algn="l">
              <a:spcBef>
                <a:spcPts val="600"/>
              </a:spcBef>
              <a:spcAft>
                <a:spcPts val="0"/>
              </a:spcAft>
              <a:buClr>
                <a:schemeClr val="accent1"/>
              </a:buClr>
              <a:buSzPts val="1104"/>
              <a:buFont typeface="Noto Sans Symbols"/>
              <a:buChar char="◼"/>
              <a:defRPr b="0" i="0" sz="1200" u="none" cap="none" strike="noStrike">
                <a:solidFill>
                  <a:srgbClr val="3F3F3F"/>
                </a:solidFill>
                <a:latin typeface="Gill Sans"/>
                <a:ea typeface="Gill Sans"/>
                <a:cs typeface="Gill Sans"/>
                <a:sym typeface="Gill Sans"/>
              </a:defRPr>
            </a:lvl5pPr>
            <a:lvl6pPr lvl="5"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lvl="6"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lvl="7"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lvl="8"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01" name="Google Shape;101;p38"/>
          <p:cNvSpPr txBox="1"/>
          <p:nvPr>
            <p:ph idx="1" type="body"/>
          </p:nvPr>
        </p:nvSpPr>
        <p:spPr>
          <a:xfrm>
            <a:off x="576263" y="4943475"/>
            <a:ext cx="2286000" cy="365760"/>
          </a:xfrm>
          <a:prstGeom prst="rect">
            <a:avLst/>
          </a:prstGeom>
          <a:noFill/>
          <a:ln>
            <a:noFill/>
          </a:ln>
        </p:spPr>
        <p:txBody>
          <a:bodyPr anchorCtr="0" anchor="ctr" bIns="45700" lIns="91425" spcFirstLastPara="1" rIns="91425" wrap="square" tIns="45700">
            <a:noAutofit/>
          </a:bodyPr>
          <a:lstStyle>
            <a:lvl1pPr indent="-228600" lvl="0" marL="457200" algn="l">
              <a:spcBef>
                <a:spcPts val="360"/>
              </a:spcBef>
              <a:spcAft>
                <a:spcPts val="0"/>
              </a:spcAft>
              <a:buSzPts val="1656"/>
              <a:buNone/>
              <a:defRPr sz="1800"/>
            </a:lvl1pPr>
            <a:lvl2pPr indent="-228600" lvl="1" marL="914400" algn="l">
              <a:spcBef>
                <a:spcPts val="600"/>
              </a:spcBef>
              <a:spcAft>
                <a:spcPts val="0"/>
              </a:spcAft>
              <a:buSzPts val="1656"/>
              <a:buNone/>
              <a:defRPr sz="1800"/>
            </a:lvl2pPr>
            <a:lvl3pPr indent="-228600" lvl="2" marL="1371600" algn="l">
              <a:spcBef>
                <a:spcPts val="600"/>
              </a:spcBef>
              <a:spcAft>
                <a:spcPts val="0"/>
              </a:spcAft>
              <a:buSzPts val="1656"/>
              <a:buNone/>
              <a:defRPr sz="1800"/>
            </a:lvl3pPr>
            <a:lvl4pPr indent="-228600" lvl="3" marL="1828800" algn="l">
              <a:spcBef>
                <a:spcPts val="600"/>
              </a:spcBef>
              <a:spcAft>
                <a:spcPts val="0"/>
              </a:spcAft>
              <a:buSzPts val="1656"/>
              <a:buNone/>
              <a:defRPr sz="1800"/>
            </a:lvl4pPr>
            <a:lvl5pPr indent="-228600" lvl="4" marL="2286000" algn="l">
              <a:spcBef>
                <a:spcPts val="600"/>
              </a:spcBef>
              <a:spcAft>
                <a:spcPts val="0"/>
              </a:spcAft>
              <a:buSzPts val="1656"/>
              <a:buNone/>
              <a:defRPr sz="1800"/>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2" name="Google Shape;102;p38"/>
          <p:cNvSpPr txBox="1"/>
          <p:nvPr>
            <p:ph idx="6" type="body"/>
          </p:nvPr>
        </p:nvSpPr>
        <p:spPr>
          <a:xfrm>
            <a:off x="575894" y="5447348"/>
            <a:ext cx="2286000" cy="365760"/>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472"/>
              <a:buNone/>
              <a:defRPr sz="1600"/>
            </a:lvl1pPr>
            <a:lvl2pPr indent="-228600" lvl="1" marL="914400" algn="l">
              <a:spcBef>
                <a:spcPts val="600"/>
              </a:spcBef>
              <a:spcAft>
                <a:spcPts val="0"/>
              </a:spcAft>
              <a:buSzPts val="1472"/>
              <a:buNone/>
              <a:defRPr sz="1600"/>
            </a:lvl2pPr>
            <a:lvl3pPr indent="-228600" lvl="2" marL="1371600" algn="l">
              <a:spcBef>
                <a:spcPts val="600"/>
              </a:spcBef>
              <a:spcAft>
                <a:spcPts val="0"/>
              </a:spcAft>
              <a:buSzPts val="1472"/>
              <a:buNone/>
              <a:defRPr sz="1600"/>
            </a:lvl3pPr>
            <a:lvl4pPr indent="-228600" lvl="3" marL="1828800" algn="l">
              <a:spcBef>
                <a:spcPts val="600"/>
              </a:spcBef>
              <a:spcAft>
                <a:spcPts val="0"/>
              </a:spcAft>
              <a:buSzPts val="1472"/>
              <a:buNone/>
              <a:defRPr sz="1600"/>
            </a:lvl4pPr>
            <a:lvl5pPr indent="-228600" lvl="4" marL="2286000" algn="l">
              <a:spcBef>
                <a:spcPts val="600"/>
              </a:spcBef>
              <a:spcAft>
                <a:spcPts val="0"/>
              </a:spcAft>
              <a:buSzPts val="1472"/>
              <a:buNone/>
              <a:defRPr sz="1600"/>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3" name="Google Shape;103;p38"/>
          <p:cNvSpPr txBox="1"/>
          <p:nvPr>
            <p:ph idx="7" type="body"/>
          </p:nvPr>
        </p:nvSpPr>
        <p:spPr>
          <a:xfrm>
            <a:off x="3487128" y="4943475"/>
            <a:ext cx="2286000" cy="365760"/>
          </a:xfrm>
          <a:prstGeom prst="rect">
            <a:avLst/>
          </a:prstGeom>
          <a:noFill/>
          <a:ln>
            <a:noFill/>
          </a:ln>
        </p:spPr>
        <p:txBody>
          <a:bodyPr anchorCtr="0" anchor="ctr" bIns="45700" lIns="91425" spcFirstLastPara="1" rIns="91425" wrap="square" tIns="45700">
            <a:noAutofit/>
          </a:bodyPr>
          <a:lstStyle>
            <a:lvl1pPr indent="-228600" lvl="0" marL="457200" algn="l">
              <a:spcBef>
                <a:spcPts val="360"/>
              </a:spcBef>
              <a:spcAft>
                <a:spcPts val="0"/>
              </a:spcAft>
              <a:buSzPts val="1656"/>
              <a:buNone/>
              <a:defRPr sz="1800"/>
            </a:lvl1pPr>
            <a:lvl2pPr indent="-228600" lvl="1" marL="914400" algn="l">
              <a:spcBef>
                <a:spcPts val="600"/>
              </a:spcBef>
              <a:spcAft>
                <a:spcPts val="0"/>
              </a:spcAft>
              <a:buSzPts val="1656"/>
              <a:buNone/>
              <a:defRPr sz="1800"/>
            </a:lvl2pPr>
            <a:lvl3pPr indent="-228600" lvl="2" marL="1371600" algn="l">
              <a:spcBef>
                <a:spcPts val="600"/>
              </a:spcBef>
              <a:spcAft>
                <a:spcPts val="0"/>
              </a:spcAft>
              <a:buSzPts val="1656"/>
              <a:buNone/>
              <a:defRPr sz="1800"/>
            </a:lvl3pPr>
            <a:lvl4pPr indent="-228600" lvl="3" marL="1828800" algn="l">
              <a:spcBef>
                <a:spcPts val="600"/>
              </a:spcBef>
              <a:spcAft>
                <a:spcPts val="0"/>
              </a:spcAft>
              <a:buSzPts val="1656"/>
              <a:buNone/>
              <a:defRPr sz="1800"/>
            </a:lvl4pPr>
            <a:lvl5pPr indent="-228600" lvl="4" marL="2286000" algn="l">
              <a:spcBef>
                <a:spcPts val="600"/>
              </a:spcBef>
              <a:spcAft>
                <a:spcPts val="0"/>
              </a:spcAft>
              <a:buSzPts val="1656"/>
              <a:buNone/>
              <a:defRPr sz="1800"/>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4" name="Google Shape;104;p38"/>
          <p:cNvSpPr txBox="1"/>
          <p:nvPr>
            <p:ph idx="8" type="body"/>
          </p:nvPr>
        </p:nvSpPr>
        <p:spPr>
          <a:xfrm>
            <a:off x="3486759" y="5447348"/>
            <a:ext cx="2286000" cy="365760"/>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472"/>
              <a:buNone/>
              <a:defRPr sz="1600"/>
            </a:lvl1pPr>
            <a:lvl2pPr indent="-228600" lvl="1" marL="914400" algn="l">
              <a:spcBef>
                <a:spcPts val="600"/>
              </a:spcBef>
              <a:spcAft>
                <a:spcPts val="0"/>
              </a:spcAft>
              <a:buSzPts val="1472"/>
              <a:buNone/>
              <a:defRPr sz="1600"/>
            </a:lvl2pPr>
            <a:lvl3pPr indent="-228600" lvl="2" marL="1371600" algn="l">
              <a:spcBef>
                <a:spcPts val="600"/>
              </a:spcBef>
              <a:spcAft>
                <a:spcPts val="0"/>
              </a:spcAft>
              <a:buSzPts val="1472"/>
              <a:buNone/>
              <a:defRPr sz="1600"/>
            </a:lvl3pPr>
            <a:lvl4pPr indent="-228600" lvl="3" marL="1828800" algn="l">
              <a:spcBef>
                <a:spcPts val="600"/>
              </a:spcBef>
              <a:spcAft>
                <a:spcPts val="0"/>
              </a:spcAft>
              <a:buSzPts val="1472"/>
              <a:buNone/>
              <a:defRPr sz="1600"/>
            </a:lvl4pPr>
            <a:lvl5pPr indent="-228600" lvl="4" marL="2286000" algn="l">
              <a:spcBef>
                <a:spcPts val="600"/>
              </a:spcBef>
              <a:spcAft>
                <a:spcPts val="0"/>
              </a:spcAft>
              <a:buSzPts val="1472"/>
              <a:buNone/>
              <a:defRPr sz="1600"/>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5" name="Google Shape;105;p38"/>
          <p:cNvSpPr txBox="1"/>
          <p:nvPr>
            <p:ph idx="9" type="body"/>
          </p:nvPr>
        </p:nvSpPr>
        <p:spPr>
          <a:xfrm>
            <a:off x="6397624" y="4943475"/>
            <a:ext cx="2286000" cy="365760"/>
          </a:xfrm>
          <a:prstGeom prst="rect">
            <a:avLst/>
          </a:prstGeom>
          <a:noFill/>
          <a:ln>
            <a:noFill/>
          </a:ln>
        </p:spPr>
        <p:txBody>
          <a:bodyPr anchorCtr="0" anchor="ctr" bIns="45700" lIns="91425" spcFirstLastPara="1" rIns="91425" wrap="square" tIns="45700">
            <a:noAutofit/>
          </a:bodyPr>
          <a:lstStyle>
            <a:lvl1pPr indent="-228600" lvl="0" marL="457200" algn="l">
              <a:spcBef>
                <a:spcPts val="360"/>
              </a:spcBef>
              <a:spcAft>
                <a:spcPts val="0"/>
              </a:spcAft>
              <a:buSzPts val="1656"/>
              <a:buNone/>
              <a:defRPr sz="1800"/>
            </a:lvl1pPr>
            <a:lvl2pPr indent="-228600" lvl="1" marL="914400" algn="l">
              <a:spcBef>
                <a:spcPts val="600"/>
              </a:spcBef>
              <a:spcAft>
                <a:spcPts val="0"/>
              </a:spcAft>
              <a:buSzPts val="1656"/>
              <a:buNone/>
              <a:defRPr sz="1800"/>
            </a:lvl2pPr>
            <a:lvl3pPr indent="-228600" lvl="2" marL="1371600" algn="l">
              <a:spcBef>
                <a:spcPts val="600"/>
              </a:spcBef>
              <a:spcAft>
                <a:spcPts val="0"/>
              </a:spcAft>
              <a:buSzPts val="1656"/>
              <a:buNone/>
              <a:defRPr sz="1800"/>
            </a:lvl3pPr>
            <a:lvl4pPr indent="-228600" lvl="3" marL="1828800" algn="l">
              <a:spcBef>
                <a:spcPts val="600"/>
              </a:spcBef>
              <a:spcAft>
                <a:spcPts val="0"/>
              </a:spcAft>
              <a:buSzPts val="1656"/>
              <a:buNone/>
              <a:defRPr sz="1800"/>
            </a:lvl4pPr>
            <a:lvl5pPr indent="-228600" lvl="4" marL="2286000" algn="l">
              <a:spcBef>
                <a:spcPts val="600"/>
              </a:spcBef>
              <a:spcAft>
                <a:spcPts val="0"/>
              </a:spcAft>
              <a:buSzPts val="1656"/>
              <a:buNone/>
              <a:defRPr sz="1800"/>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6" name="Google Shape;106;p38"/>
          <p:cNvSpPr txBox="1"/>
          <p:nvPr>
            <p:ph idx="13" type="body"/>
          </p:nvPr>
        </p:nvSpPr>
        <p:spPr>
          <a:xfrm>
            <a:off x="6397255" y="5447348"/>
            <a:ext cx="2286000" cy="365760"/>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472"/>
              <a:buNone/>
              <a:defRPr sz="1600"/>
            </a:lvl1pPr>
            <a:lvl2pPr indent="-228600" lvl="1" marL="914400" algn="l">
              <a:spcBef>
                <a:spcPts val="600"/>
              </a:spcBef>
              <a:spcAft>
                <a:spcPts val="0"/>
              </a:spcAft>
              <a:buSzPts val="1472"/>
              <a:buNone/>
              <a:defRPr sz="1600"/>
            </a:lvl2pPr>
            <a:lvl3pPr indent="-228600" lvl="2" marL="1371600" algn="l">
              <a:spcBef>
                <a:spcPts val="600"/>
              </a:spcBef>
              <a:spcAft>
                <a:spcPts val="0"/>
              </a:spcAft>
              <a:buSzPts val="1472"/>
              <a:buNone/>
              <a:defRPr sz="1600"/>
            </a:lvl3pPr>
            <a:lvl4pPr indent="-228600" lvl="3" marL="1828800" algn="l">
              <a:spcBef>
                <a:spcPts val="600"/>
              </a:spcBef>
              <a:spcAft>
                <a:spcPts val="0"/>
              </a:spcAft>
              <a:buSzPts val="1472"/>
              <a:buNone/>
              <a:defRPr sz="1600"/>
            </a:lvl4pPr>
            <a:lvl5pPr indent="-228600" lvl="4" marL="2286000" algn="l">
              <a:spcBef>
                <a:spcPts val="600"/>
              </a:spcBef>
              <a:spcAft>
                <a:spcPts val="0"/>
              </a:spcAft>
              <a:buSzPts val="1472"/>
              <a:buNone/>
              <a:defRPr sz="1600"/>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7" name="Google Shape;107;p38"/>
          <p:cNvSpPr txBox="1"/>
          <p:nvPr>
            <p:ph idx="14" type="body"/>
          </p:nvPr>
        </p:nvSpPr>
        <p:spPr>
          <a:xfrm>
            <a:off x="9308119" y="4957131"/>
            <a:ext cx="2286000" cy="365760"/>
          </a:xfrm>
          <a:prstGeom prst="rect">
            <a:avLst/>
          </a:prstGeom>
          <a:noFill/>
          <a:ln>
            <a:noFill/>
          </a:ln>
        </p:spPr>
        <p:txBody>
          <a:bodyPr anchorCtr="0" anchor="ctr" bIns="45700" lIns="91425" spcFirstLastPara="1" rIns="91425" wrap="square" tIns="45700">
            <a:noAutofit/>
          </a:bodyPr>
          <a:lstStyle>
            <a:lvl1pPr indent="-228600" lvl="0" marL="457200" algn="l">
              <a:spcBef>
                <a:spcPts val="360"/>
              </a:spcBef>
              <a:spcAft>
                <a:spcPts val="0"/>
              </a:spcAft>
              <a:buSzPts val="1656"/>
              <a:buNone/>
              <a:defRPr sz="1800"/>
            </a:lvl1pPr>
            <a:lvl2pPr indent="-228600" lvl="1" marL="914400" algn="l">
              <a:spcBef>
                <a:spcPts val="600"/>
              </a:spcBef>
              <a:spcAft>
                <a:spcPts val="0"/>
              </a:spcAft>
              <a:buSzPts val="1656"/>
              <a:buNone/>
              <a:defRPr sz="1800"/>
            </a:lvl2pPr>
            <a:lvl3pPr indent="-228600" lvl="2" marL="1371600" algn="l">
              <a:spcBef>
                <a:spcPts val="600"/>
              </a:spcBef>
              <a:spcAft>
                <a:spcPts val="0"/>
              </a:spcAft>
              <a:buSzPts val="1656"/>
              <a:buNone/>
              <a:defRPr sz="1800"/>
            </a:lvl3pPr>
            <a:lvl4pPr indent="-228600" lvl="3" marL="1828800" algn="l">
              <a:spcBef>
                <a:spcPts val="600"/>
              </a:spcBef>
              <a:spcAft>
                <a:spcPts val="0"/>
              </a:spcAft>
              <a:buSzPts val="1656"/>
              <a:buNone/>
              <a:defRPr sz="1800"/>
            </a:lvl4pPr>
            <a:lvl5pPr indent="-228600" lvl="4" marL="2286000" algn="l">
              <a:spcBef>
                <a:spcPts val="600"/>
              </a:spcBef>
              <a:spcAft>
                <a:spcPts val="0"/>
              </a:spcAft>
              <a:buSzPts val="1656"/>
              <a:buNone/>
              <a:defRPr sz="1800"/>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8" name="Google Shape;108;p38"/>
          <p:cNvSpPr txBox="1"/>
          <p:nvPr>
            <p:ph idx="15" type="body"/>
          </p:nvPr>
        </p:nvSpPr>
        <p:spPr>
          <a:xfrm>
            <a:off x="9307750" y="5461004"/>
            <a:ext cx="2286000" cy="365760"/>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472"/>
              <a:buNone/>
              <a:defRPr sz="1600"/>
            </a:lvl1pPr>
            <a:lvl2pPr indent="-228600" lvl="1" marL="914400" algn="l">
              <a:spcBef>
                <a:spcPts val="600"/>
              </a:spcBef>
              <a:spcAft>
                <a:spcPts val="0"/>
              </a:spcAft>
              <a:buSzPts val="1472"/>
              <a:buNone/>
              <a:defRPr sz="1600"/>
            </a:lvl2pPr>
            <a:lvl3pPr indent="-228600" lvl="2" marL="1371600" algn="l">
              <a:spcBef>
                <a:spcPts val="600"/>
              </a:spcBef>
              <a:spcAft>
                <a:spcPts val="0"/>
              </a:spcAft>
              <a:buSzPts val="1472"/>
              <a:buNone/>
              <a:defRPr sz="1600"/>
            </a:lvl3pPr>
            <a:lvl4pPr indent="-228600" lvl="3" marL="1828800" algn="l">
              <a:spcBef>
                <a:spcPts val="600"/>
              </a:spcBef>
              <a:spcAft>
                <a:spcPts val="0"/>
              </a:spcAft>
              <a:buSzPts val="1472"/>
              <a:buNone/>
              <a:defRPr sz="1600"/>
            </a:lvl4pPr>
            <a:lvl5pPr indent="-228600" lvl="4" marL="2286000" algn="l">
              <a:spcBef>
                <a:spcPts val="600"/>
              </a:spcBef>
              <a:spcAft>
                <a:spcPts val="0"/>
              </a:spcAft>
              <a:buSzPts val="1472"/>
              <a:buNone/>
              <a:defRPr sz="1600"/>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9" name="Google Shape;109;p3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112" name="Shape 112"/>
        <p:cNvGrpSpPr/>
        <p:nvPr/>
      </p:nvGrpSpPr>
      <p:grpSpPr>
        <a:xfrm>
          <a:off x="0" y="0"/>
          <a:ext cx="0" cy="0"/>
          <a:chOff x="0" y="0"/>
          <a:chExt cx="0" cy="0"/>
        </a:xfrm>
      </p:grpSpPr>
      <p:sp>
        <p:nvSpPr>
          <p:cNvPr id="113" name="Google Shape;113;p39"/>
          <p:cNvSpPr/>
          <p:nvPr/>
        </p:nvSpPr>
        <p:spPr>
          <a:xfrm>
            <a:off x="0" y="0"/>
            <a:ext cx="12192000" cy="6858000"/>
          </a:xfrm>
          <a:prstGeom prst="rect">
            <a:avLst/>
          </a:pr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14" name="Google Shape;114;p39"/>
          <p:cNvSpPr/>
          <p:nvPr/>
        </p:nvSpPr>
        <p:spPr>
          <a:xfrm>
            <a:off x="638620" y="457200"/>
            <a:ext cx="3511233" cy="91439"/>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15" name="Google Shape;115;p39"/>
          <p:cNvSpPr txBox="1"/>
          <p:nvPr>
            <p:ph type="title"/>
          </p:nvPr>
        </p:nvSpPr>
        <p:spPr>
          <a:xfrm>
            <a:off x="609906" y="702156"/>
            <a:ext cx="3568661" cy="118872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9"/>
          <p:cNvSpPr txBox="1"/>
          <p:nvPr>
            <p:ph idx="1" type="body"/>
          </p:nvPr>
        </p:nvSpPr>
        <p:spPr>
          <a:xfrm>
            <a:off x="609906" y="2340864"/>
            <a:ext cx="3568661" cy="3634486"/>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656"/>
              <a:buNone/>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17" name="Google Shape;117;p3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9"/>
          <p:cNvSpPr/>
          <p:nvPr>
            <p:ph idx="2" type="pic"/>
          </p:nvPr>
        </p:nvSpPr>
        <p:spPr>
          <a:xfrm>
            <a:off x="4657344" y="0"/>
            <a:ext cx="7534656" cy="6858000"/>
          </a:xfrm>
          <a:prstGeom prst="rect">
            <a:avLst/>
          </a:prstGeom>
          <a:solidFill>
            <a:schemeClr val="accent2"/>
          </a:solidFill>
          <a:ln>
            <a:noFill/>
          </a:ln>
        </p:spPr>
      </p:sp>
      <p:sp>
        <p:nvSpPr>
          <p:cNvPr id="119" name="Google Shape;119;p3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22" name="Shape 22"/>
        <p:cNvGrpSpPr/>
        <p:nvPr/>
      </p:nvGrpSpPr>
      <p:grpSpPr>
        <a:xfrm>
          <a:off x="0" y="0"/>
          <a:ext cx="0" cy="0"/>
          <a:chOff x="0" y="0"/>
          <a:chExt cx="0" cy="0"/>
        </a:xfrm>
      </p:grpSpPr>
      <p:sp>
        <p:nvSpPr>
          <p:cNvPr id="23" name="Google Shape;23;p29"/>
          <p:cNvSpPr txBox="1"/>
          <p:nvPr>
            <p:ph type="title"/>
          </p:nvPr>
        </p:nvSpPr>
        <p:spPr>
          <a:xfrm>
            <a:off x="581192" y="702155"/>
            <a:ext cx="3424138" cy="150013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3F3F3F"/>
              </a:buClr>
              <a:buSzPts val="2800"/>
              <a:buFont typeface="Gill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9"/>
          <p:cNvSpPr txBox="1"/>
          <p:nvPr>
            <p:ph idx="1" type="body"/>
          </p:nvPr>
        </p:nvSpPr>
        <p:spPr>
          <a:xfrm>
            <a:off x="581193" y="2414788"/>
            <a:ext cx="3424138" cy="3975776"/>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656"/>
              <a:buNone/>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5" name="Google Shape;25;p29"/>
          <p:cNvSpPr/>
          <p:nvPr>
            <p:ph idx="2" type="pic"/>
          </p:nvPr>
        </p:nvSpPr>
        <p:spPr>
          <a:xfrm>
            <a:off x="4242815" y="640080"/>
            <a:ext cx="3703320" cy="5751576"/>
          </a:xfrm>
          <a:prstGeom prst="rect">
            <a:avLst/>
          </a:prstGeom>
          <a:solidFill>
            <a:schemeClr val="accent2"/>
          </a:solidFill>
          <a:ln>
            <a:noFill/>
          </a:ln>
        </p:spPr>
      </p:sp>
      <p:sp>
        <p:nvSpPr>
          <p:cNvPr id="26" name="Google Shape;26;p29"/>
          <p:cNvSpPr/>
          <p:nvPr>
            <p:ph idx="3" type="pic"/>
          </p:nvPr>
        </p:nvSpPr>
        <p:spPr>
          <a:xfrm>
            <a:off x="8046720" y="640080"/>
            <a:ext cx="3703320" cy="5751576"/>
          </a:xfrm>
          <a:prstGeom prst="rect">
            <a:avLst/>
          </a:prstGeom>
          <a:solidFill>
            <a:schemeClr val="accent2"/>
          </a:solidFill>
          <a:ln>
            <a:noFill/>
          </a:ln>
        </p:spPr>
      </p:sp>
      <p:sp>
        <p:nvSpPr>
          <p:cNvPr id="27" name="Google Shape;27;p2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30" name="Shape 30"/>
        <p:cNvGrpSpPr/>
        <p:nvPr/>
      </p:nvGrpSpPr>
      <p:grpSpPr>
        <a:xfrm>
          <a:off x="0" y="0"/>
          <a:ext cx="0" cy="0"/>
          <a:chOff x="0" y="0"/>
          <a:chExt cx="0" cy="0"/>
        </a:xfrm>
      </p:grpSpPr>
      <p:sp>
        <p:nvSpPr>
          <p:cNvPr id="31" name="Google Shape;31;p30"/>
          <p:cNvSpPr txBox="1"/>
          <p:nvPr>
            <p:ph type="title"/>
          </p:nvPr>
        </p:nvSpPr>
        <p:spPr>
          <a:xfrm>
            <a:off x="581192" y="3986411"/>
            <a:ext cx="3568661" cy="187238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0"/>
          <p:cNvSpPr/>
          <p:nvPr>
            <p:ph idx="2" type="pic"/>
          </p:nvPr>
        </p:nvSpPr>
        <p:spPr>
          <a:xfrm>
            <a:off x="448056" y="768096"/>
            <a:ext cx="2578608" cy="2816352"/>
          </a:xfrm>
          <a:prstGeom prst="rect">
            <a:avLst/>
          </a:prstGeom>
          <a:solidFill>
            <a:schemeClr val="accent2"/>
          </a:solidFill>
          <a:ln>
            <a:noFill/>
          </a:ln>
        </p:spPr>
      </p:sp>
      <p:sp>
        <p:nvSpPr>
          <p:cNvPr id="33" name="Google Shape;33;p30"/>
          <p:cNvSpPr/>
          <p:nvPr>
            <p:ph idx="3" type="pic"/>
          </p:nvPr>
        </p:nvSpPr>
        <p:spPr>
          <a:xfrm>
            <a:off x="3352800" y="768096"/>
            <a:ext cx="2578608" cy="2816352"/>
          </a:xfrm>
          <a:prstGeom prst="rect">
            <a:avLst/>
          </a:prstGeom>
          <a:solidFill>
            <a:schemeClr val="accent2"/>
          </a:solidFill>
          <a:ln>
            <a:noFill/>
          </a:ln>
        </p:spPr>
      </p:sp>
      <p:sp>
        <p:nvSpPr>
          <p:cNvPr id="34" name="Google Shape;34;p30"/>
          <p:cNvSpPr/>
          <p:nvPr>
            <p:ph idx="4" type="pic"/>
          </p:nvPr>
        </p:nvSpPr>
        <p:spPr>
          <a:xfrm>
            <a:off x="6257544" y="768096"/>
            <a:ext cx="2578608" cy="2816352"/>
          </a:xfrm>
          <a:prstGeom prst="rect">
            <a:avLst/>
          </a:prstGeom>
          <a:solidFill>
            <a:schemeClr val="accent2"/>
          </a:solidFill>
          <a:ln>
            <a:noFill/>
          </a:ln>
        </p:spPr>
      </p:sp>
      <p:sp>
        <p:nvSpPr>
          <p:cNvPr id="35" name="Google Shape;35;p30"/>
          <p:cNvSpPr/>
          <p:nvPr>
            <p:ph idx="5" type="pic"/>
          </p:nvPr>
        </p:nvSpPr>
        <p:spPr>
          <a:xfrm>
            <a:off x="9162288" y="768096"/>
            <a:ext cx="2578608" cy="2816352"/>
          </a:xfrm>
          <a:prstGeom prst="rect">
            <a:avLst/>
          </a:prstGeom>
          <a:solidFill>
            <a:schemeClr val="accent2"/>
          </a:solidFill>
          <a:ln>
            <a:noFill/>
          </a:ln>
        </p:spPr>
      </p:sp>
      <p:sp>
        <p:nvSpPr>
          <p:cNvPr id="36" name="Google Shape;36;p30"/>
          <p:cNvSpPr txBox="1"/>
          <p:nvPr>
            <p:ph idx="1" type="body"/>
          </p:nvPr>
        </p:nvSpPr>
        <p:spPr>
          <a:xfrm>
            <a:off x="4520392" y="3956050"/>
            <a:ext cx="7225075" cy="1902749"/>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656"/>
              <a:buNone/>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37" name="Google Shape;37;p3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Introduction">
    <p:spTree>
      <p:nvGrpSpPr>
        <p:cNvPr id="40" name="Shape 40"/>
        <p:cNvGrpSpPr/>
        <p:nvPr/>
      </p:nvGrpSpPr>
      <p:grpSpPr>
        <a:xfrm>
          <a:off x="0" y="0"/>
          <a:ext cx="0" cy="0"/>
          <a:chOff x="0" y="0"/>
          <a:chExt cx="0" cy="0"/>
        </a:xfrm>
      </p:grpSpPr>
      <p:sp>
        <p:nvSpPr>
          <p:cNvPr id="41" name="Google Shape;41;p31"/>
          <p:cNvSpPr txBox="1"/>
          <p:nvPr>
            <p:ph type="title"/>
          </p:nvPr>
        </p:nvSpPr>
        <p:spPr>
          <a:xfrm>
            <a:off x="581192" y="730730"/>
            <a:ext cx="3475915" cy="147834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descr="Tag=AccentColor&#10;Flavor=Light&#10;Target=Bullets" id="42" name="Google Shape;42;p31"/>
          <p:cNvSpPr txBox="1"/>
          <p:nvPr>
            <p:ph idx="1" type="body"/>
          </p:nvPr>
        </p:nvSpPr>
        <p:spPr>
          <a:xfrm>
            <a:off x="581192" y="2180496"/>
            <a:ext cx="3475915" cy="3678303"/>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656"/>
              <a:buNone/>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3" name="Google Shape;43;p31"/>
          <p:cNvSpPr/>
          <p:nvPr>
            <p:ph idx="2" type="pic"/>
          </p:nvPr>
        </p:nvSpPr>
        <p:spPr>
          <a:xfrm>
            <a:off x="4241800" y="630936"/>
            <a:ext cx="7504113" cy="3520440"/>
          </a:xfrm>
          <a:prstGeom prst="rect">
            <a:avLst/>
          </a:prstGeom>
          <a:solidFill>
            <a:schemeClr val="accent2"/>
          </a:solidFill>
          <a:ln>
            <a:noFill/>
          </a:ln>
        </p:spPr>
      </p:sp>
      <p:sp>
        <p:nvSpPr>
          <p:cNvPr id="44" name="Google Shape;44;p31"/>
          <p:cNvSpPr/>
          <p:nvPr>
            <p:ph idx="3" type="pic"/>
          </p:nvPr>
        </p:nvSpPr>
        <p:spPr>
          <a:xfrm>
            <a:off x="4242816" y="4234252"/>
            <a:ext cx="3703320" cy="2139696"/>
          </a:xfrm>
          <a:prstGeom prst="rect">
            <a:avLst/>
          </a:prstGeom>
          <a:solidFill>
            <a:schemeClr val="accent2"/>
          </a:solidFill>
          <a:ln>
            <a:noFill/>
          </a:ln>
        </p:spPr>
      </p:sp>
      <p:sp>
        <p:nvSpPr>
          <p:cNvPr id="45" name="Google Shape;45;p31"/>
          <p:cNvSpPr/>
          <p:nvPr>
            <p:ph idx="4" type="pic"/>
          </p:nvPr>
        </p:nvSpPr>
        <p:spPr>
          <a:xfrm>
            <a:off x="8046720" y="4233672"/>
            <a:ext cx="3703320" cy="2139696"/>
          </a:xfrm>
          <a:prstGeom prst="rect">
            <a:avLst/>
          </a:prstGeom>
          <a:solidFill>
            <a:schemeClr val="accent2"/>
          </a:solidFill>
          <a:ln>
            <a:noFill/>
          </a:ln>
        </p:spPr>
      </p:sp>
      <p:sp>
        <p:nvSpPr>
          <p:cNvPr id="46" name="Google Shape;46;p3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3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33"/>
          <p:cNvSpPr txBox="1"/>
          <p:nvPr>
            <p:ph type="ctrTitle"/>
          </p:nvPr>
        </p:nvSpPr>
        <p:spPr>
          <a:xfrm>
            <a:off x="457200" y="1420283"/>
            <a:ext cx="5181600" cy="98001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3"/>
          <p:cNvSpPr txBox="1"/>
          <p:nvPr>
            <p:ph idx="1" type="subTitle"/>
          </p:nvPr>
        </p:nvSpPr>
        <p:spPr>
          <a:xfrm>
            <a:off x="914400" y="2590800"/>
            <a:ext cx="4267200" cy="1168400"/>
          </a:xfrm>
          <a:prstGeom prst="rect">
            <a:avLst/>
          </a:prstGeom>
          <a:noFill/>
          <a:ln>
            <a:noFill/>
          </a:ln>
        </p:spPr>
        <p:txBody>
          <a:bodyPr anchorCtr="0" anchor="ctr" bIns="45700" lIns="91425" spcFirstLastPara="1" rIns="91425" wrap="square" tIns="45700">
            <a:normAutofit/>
          </a:bodyPr>
          <a:lstStyle>
            <a:lvl1pPr lvl="0" algn="ctr">
              <a:spcBef>
                <a:spcPts val="360"/>
              </a:spcBef>
              <a:spcAft>
                <a:spcPts val="0"/>
              </a:spcAft>
              <a:buSzPts val="1656"/>
              <a:buNone/>
              <a:defRPr>
                <a:solidFill>
                  <a:srgbClr val="888888"/>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56" name="Google Shape;56;p33"/>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59" name="Shape 59"/>
        <p:cNvGrpSpPr/>
        <p:nvPr/>
      </p:nvGrpSpPr>
      <p:grpSpPr>
        <a:xfrm>
          <a:off x="0" y="0"/>
          <a:ext cx="0" cy="0"/>
          <a:chOff x="0" y="0"/>
          <a:chExt cx="0" cy="0"/>
        </a:xfrm>
      </p:grpSpPr>
      <p:sp>
        <p:nvSpPr>
          <p:cNvPr id="60" name="Google Shape;60;p34"/>
          <p:cNvSpPr txBox="1"/>
          <p:nvPr>
            <p:ph type="title"/>
          </p:nvPr>
        </p:nvSpPr>
        <p:spPr>
          <a:xfrm>
            <a:off x="823635" y="404814"/>
            <a:ext cx="10544732" cy="629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4"/>
          <p:cNvSpPr txBox="1"/>
          <p:nvPr>
            <p:ph idx="1" type="body"/>
          </p:nvPr>
        </p:nvSpPr>
        <p:spPr>
          <a:xfrm>
            <a:off x="814919" y="1638000"/>
            <a:ext cx="10562167" cy="4309944"/>
          </a:xfrm>
          <a:prstGeom prst="rect">
            <a:avLst/>
          </a:prstGeom>
          <a:noFill/>
          <a:ln>
            <a:noFill/>
          </a:ln>
        </p:spPr>
        <p:txBody>
          <a:bodyPr anchorCtr="0" anchor="ctr" bIns="45700" lIns="91425" spcFirstLastPara="1" rIns="91425" wrap="square" tIns="45700">
            <a:normAutofit/>
          </a:bodyPr>
          <a:lstStyle>
            <a:lvl1pPr indent="-357124" lvl="0" marL="457200" algn="l">
              <a:spcBef>
                <a:spcPts val="440"/>
              </a:spcBef>
              <a:spcAft>
                <a:spcPts val="0"/>
              </a:spcAft>
              <a:buSzPts val="2024"/>
              <a:buChar char="◼"/>
              <a:defRPr sz="2200"/>
            </a:lvl1pPr>
            <a:lvl2pPr indent="-345440" lvl="1" marL="914400" algn="l">
              <a:spcBef>
                <a:spcPts val="600"/>
              </a:spcBef>
              <a:spcAft>
                <a:spcPts val="0"/>
              </a:spcAft>
              <a:buSzPts val="1840"/>
              <a:buChar char="◼"/>
              <a:defRPr sz="2000"/>
            </a:lvl2pPr>
            <a:lvl3pPr indent="-345439" lvl="2" marL="1371600" algn="l">
              <a:spcBef>
                <a:spcPts val="600"/>
              </a:spcBef>
              <a:spcAft>
                <a:spcPts val="0"/>
              </a:spcAft>
              <a:buSzPts val="1840"/>
              <a:buChar char="◼"/>
              <a:defRPr sz="2000"/>
            </a:lvl3pPr>
            <a:lvl4pPr indent="-333756" lvl="3" marL="1828800" algn="l">
              <a:spcBef>
                <a:spcPts val="600"/>
              </a:spcBef>
              <a:spcAft>
                <a:spcPts val="0"/>
              </a:spcAft>
              <a:buSzPts val="1656"/>
              <a:buChar char="◼"/>
              <a:defRPr sz="1800"/>
            </a:lvl4pPr>
            <a:lvl5pPr indent="-322072" lvl="4" marL="2286000" algn="l">
              <a:spcBef>
                <a:spcPts val="600"/>
              </a:spcBef>
              <a:spcAft>
                <a:spcPts val="0"/>
              </a:spcAft>
              <a:buSzPts val="1472"/>
              <a:buChar char="◼"/>
              <a:defRPr sz="1600"/>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62" name="Google Shape;62;p34"/>
          <p:cNvSpPr txBox="1"/>
          <p:nvPr>
            <p:ph idx="10" type="dt"/>
          </p:nvPr>
        </p:nvSpPr>
        <p:spPr>
          <a:xfrm>
            <a:off x="8015818" y="6219700"/>
            <a:ext cx="2314583" cy="3600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2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ph idx="12" type="sldNum"/>
          </p:nvPr>
        </p:nvSpPr>
        <p:spPr>
          <a:xfrm>
            <a:off x="10330400" y="6219700"/>
            <a:ext cx="1056000" cy="360000"/>
          </a:xfrm>
          <a:prstGeom prst="rect">
            <a:avLst/>
          </a:prstGeom>
          <a:noFill/>
          <a:ln>
            <a:noFill/>
          </a:ln>
        </p:spPr>
        <p:txBody>
          <a:bodyPr anchorCtr="0" anchor="b" bIns="45700" lIns="0" spcFirstLastPara="1" rIns="0" wrap="square" tIns="45700">
            <a:noAutofit/>
          </a:bodyPr>
          <a:lstStyle>
            <a:lvl1pPr indent="0" lvl="0" marL="0" algn="r">
              <a:spcBef>
                <a:spcPts val="0"/>
              </a:spcBef>
              <a:buNone/>
              <a:defRPr sz="1200">
                <a:solidFill>
                  <a:schemeClr val="dk1"/>
                </a:solidFill>
                <a:latin typeface="Gill Sans"/>
                <a:ea typeface="Gill Sans"/>
                <a:cs typeface="Gill Sans"/>
                <a:sym typeface="Gill Sans"/>
              </a:defRPr>
            </a:lvl1pPr>
            <a:lvl2pPr indent="0" lvl="1" marL="0" algn="r">
              <a:spcBef>
                <a:spcPts val="0"/>
              </a:spcBef>
              <a:buNone/>
              <a:defRPr sz="1200">
                <a:solidFill>
                  <a:schemeClr val="dk1"/>
                </a:solidFill>
                <a:latin typeface="Gill Sans"/>
                <a:ea typeface="Gill Sans"/>
                <a:cs typeface="Gill Sans"/>
                <a:sym typeface="Gill Sans"/>
              </a:defRPr>
            </a:lvl2pPr>
            <a:lvl3pPr indent="0" lvl="2" marL="0" algn="r">
              <a:spcBef>
                <a:spcPts val="0"/>
              </a:spcBef>
              <a:buNone/>
              <a:defRPr sz="1200">
                <a:solidFill>
                  <a:schemeClr val="dk1"/>
                </a:solidFill>
                <a:latin typeface="Gill Sans"/>
                <a:ea typeface="Gill Sans"/>
                <a:cs typeface="Gill Sans"/>
                <a:sym typeface="Gill Sans"/>
              </a:defRPr>
            </a:lvl3pPr>
            <a:lvl4pPr indent="0" lvl="3" marL="0" algn="r">
              <a:spcBef>
                <a:spcPts val="0"/>
              </a:spcBef>
              <a:buNone/>
              <a:defRPr sz="1200">
                <a:solidFill>
                  <a:schemeClr val="dk1"/>
                </a:solidFill>
                <a:latin typeface="Gill Sans"/>
                <a:ea typeface="Gill Sans"/>
                <a:cs typeface="Gill Sans"/>
                <a:sym typeface="Gill Sans"/>
              </a:defRPr>
            </a:lvl4pPr>
            <a:lvl5pPr indent="0" lvl="4" marL="0" algn="r">
              <a:spcBef>
                <a:spcPts val="0"/>
              </a:spcBef>
              <a:buNone/>
              <a:defRPr sz="1200">
                <a:solidFill>
                  <a:schemeClr val="dk1"/>
                </a:solidFill>
                <a:latin typeface="Gill Sans"/>
                <a:ea typeface="Gill Sans"/>
                <a:cs typeface="Gill Sans"/>
                <a:sym typeface="Gill Sans"/>
              </a:defRPr>
            </a:lvl5pPr>
            <a:lvl6pPr indent="0" lvl="5" marL="0" algn="r">
              <a:spcBef>
                <a:spcPts val="0"/>
              </a:spcBef>
              <a:buNone/>
              <a:defRPr sz="1200">
                <a:solidFill>
                  <a:schemeClr val="dk1"/>
                </a:solidFill>
                <a:latin typeface="Gill Sans"/>
                <a:ea typeface="Gill Sans"/>
                <a:cs typeface="Gill Sans"/>
                <a:sym typeface="Gill Sans"/>
              </a:defRPr>
            </a:lvl6pPr>
            <a:lvl7pPr indent="0" lvl="6" marL="0" algn="r">
              <a:spcBef>
                <a:spcPts val="0"/>
              </a:spcBef>
              <a:buNone/>
              <a:defRPr sz="1200">
                <a:solidFill>
                  <a:schemeClr val="dk1"/>
                </a:solidFill>
                <a:latin typeface="Gill Sans"/>
                <a:ea typeface="Gill Sans"/>
                <a:cs typeface="Gill Sans"/>
                <a:sym typeface="Gill Sans"/>
              </a:defRPr>
            </a:lvl7pPr>
            <a:lvl8pPr indent="0" lvl="7" marL="0" algn="r">
              <a:spcBef>
                <a:spcPts val="0"/>
              </a:spcBef>
              <a:buNone/>
              <a:defRPr sz="1200">
                <a:solidFill>
                  <a:schemeClr val="dk1"/>
                </a:solidFill>
                <a:latin typeface="Gill Sans"/>
                <a:ea typeface="Gill Sans"/>
                <a:cs typeface="Gill Sans"/>
                <a:sym typeface="Gill Sans"/>
              </a:defRPr>
            </a:lvl8pPr>
            <a:lvl9pPr indent="0" lvl="8" marL="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 name="Shape 64"/>
        <p:cNvGrpSpPr/>
        <p:nvPr/>
      </p:nvGrpSpPr>
      <p:grpSpPr>
        <a:xfrm>
          <a:off x="0" y="0"/>
          <a:ext cx="0" cy="0"/>
          <a:chOff x="0" y="0"/>
          <a:chExt cx="0" cy="0"/>
        </a:xfrm>
      </p:grpSpPr>
      <p:sp>
        <p:nvSpPr>
          <p:cNvPr id="65" name="Google Shape;65;p35"/>
          <p:cNvSpPr txBox="1"/>
          <p:nvPr>
            <p:ph type="title"/>
          </p:nvPr>
        </p:nvSpPr>
        <p:spPr>
          <a:xfrm>
            <a:off x="581192" y="731520"/>
            <a:ext cx="11029616" cy="98755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5"/>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67" name="Google Shape;67;p3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0" name="Shape 70"/>
        <p:cNvGrpSpPr/>
        <p:nvPr/>
      </p:nvGrpSpPr>
      <p:grpSpPr>
        <a:xfrm>
          <a:off x="0" y="0"/>
          <a:ext cx="0" cy="0"/>
          <a:chOff x="0" y="0"/>
          <a:chExt cx="0" cy="0"/>
        </a:xfrm>
      </p:grpSpPr>
      <p:sp>
        <p:nvSpPr>
          <p:cNvPr id="71" name="Google Shape;71;p36"/>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p:nvPr>
            <p:ph idx="1" type="subTitle"/>
          </p:nvPr>
        </p:nvSpPr>
        <p:spPr>
          <a:xfrm>
            <a:off x="581194" y="2495445"/>
            <a:ext cx="10993546" cy="468233"/>
          </a:xfrm>
          <a:prstGeom prst="rect">
            <a:avLst/>
          </a:prstGeom>
          <a:noFill/>
          <a:ln>
            <a:noFill/>
          </a:ln>
        </p:spPr>
        <p:txBody>
          <a:bodyPr anchorCtr="0" anchor="ctr" bIns="45700" lIns="91425" spcFirstLastPara="1" rIns="91425" wrap="square" tIns="45700">
            <a:normAutofit/>
          </a:bodyPr>
          <a:lstStyle>
            <a:lvl1pPr lvl="0" algn="l">
              <a:spcBef>
                <a:spcPts val="360"/>
              </a:spcBef>
              <a:spcAft>
                <a:spcPts val="0"/>
              </a:spcAft>
              <a:buSzPts val="1656"/>
              <a:buNone/>
              <a:defRPr/>
            </a:lvl1pPr>
            <a:lvl2pPr lvl="1" algn="l">
              <a:spcBef>
                <a:spcPts val="600"/>
              </a:spcBef>
              <a:spcAft>
                <a:spcPts val="0"/>
              </a:spcAft>
              <a:buSzPts val="1656"/>
              <a:buChar char="◼"/>
              <a:defRPr/>
            </a:lvl2pPr>
            <a:lvl3pPr lvl="2" algn="l">
              <a:spcBef>
                <a:spcPts val="600"/>
              </a:spcBef>
              <a:spcAft>
                <a:spcPts val="0"/>
              </a:spcAft>
              <a:buSzPts val="1656"/>
              <a:buChar char="◼"/>
              <a:defRPr/>
            </a:lvl3pPr>
            <a:lvl4pPr lvl="3" algn="l">
              <a:spcBef>
                <a:spcPts val="600"/>
              </a:spcBef>
              <a:spcAft>
                <a:spcPts val="0"/>
              </a:spcAft>
              <a:buSzPts val="1656"/>
              <a:buChar char="◼"/>
              <a:defRPr/>
            </a:lvl4pPr>
            <a:lvl5pPr lvl="4" algn="l">
              <a:spcBef>
                <a:spcPts val="600"/>
              </a:spcBef>
              <a:spcAft>
                <a:spcPts val="0"/>
              </a:spcAft>
              <a:buSzPts val="1656"/>
              <a:buChar char="◼"/>
              <a:defRPr/>
            </a:lvl5pPr>
            <a:lvl6pPr lvl="5" algn="l">
              <a:spcBef>
                <a:spcPts val="600"/>
              </a:spcBef>
              <a:spcAft>
                <a:spcPts val="0"/>
              </a:spcAft>
              <a:buSzPts val="1656"/>
              <a:buChar char="◼"/>
              <a:defRPr/>
            </a:lvl6pPr>
            <a:lvl7pPr lvl="6" algn="l">
              <a:spcBef>
                <a:spcPts val="600"/>
              </a:spcBef>
              <a:spcAft>
                <a:spcPts val="0"/>
              </a:spcAft>
              <a:buSzPts val="1656"/>
              <a:buChar char="◼"/>
              <a:defRPr/>
            </a:lvl7pPr>
            <a:lvl8pPr lvl="7" algn="l">
              <a:spcBef>
                <a:spcPts val="600"/>
              </a:spcBef>
              <a:spcAft>
                <a:spcPts val="0"/>
              </a:spcAft>
              <a:buSzPts val="1656"/>
              <a:buChar char="◼"/>
              <a:defRPr/>
            </a:lvl8pPr>
            <a:lvl9pPr lvl="8" algn="l">
              <a:spcBef>
                <a:spcPts val="600"/>
              </a:spcBef>
              <a:spcAft>
                <a:spcPts val="600"/>
              </a:spcAft>
              <a:buSzPts val="1656"/>
              <a:buChar char="◼"/>
              <a:defRPr/>
            </a:lvl9pPr>
          </a:lstStyle>
          <a:p/>
        </p:txBody>
      </p:sp>
      <p:sp>
        <p:nvSpPr>
          <p:cNvPr id="73" name="Google Shape;73;p36"/>
          <p:cNvSpPr/>
          <p:nvPr>
            <p:ph idx="2" type="pic"/>
          </p:nvPr>
        </p:nvSpPr>
        <p:spPr>
          <a:xfrm>
            <a:off x="448056" y="3081528"/>
            <a:ext cx="5486400" cy="3310128"/>
          </a:xfrm>
          <a:prstGeom prst="rect">
            <a:avLst/>
          </a:prstGeom>
          <a:solidFill>
            <a:schemeClr val="accent2"/>
          </a:solidFill>
          <a:ln>
            <a:noFill/>
          </a:ln>
        </p:spPr>
      </p:sp>
      <p:sp>
        <p:nvSpPr>
          <p:cNvPr id="74" name="Google Shape;74;p36"/>
          <p:cNvSpPr/>
          <p:nvPr>
            <p:ph idx="3" type="pic"/>
          </p:nvPr>
        </p:nvSpPr>
        <p:spPr>
          <a:xfrm>
            <a:off x="6254496" y="3081528"/>
            <a:ext cx="5486400" cy="3310128"/>
          </a:xfrm>
          <a:prstGeom prst="rect">
            <a:avLst/>
          </a:prstGeom>
          <a:solidFill>
            <a:schemeClr val="accent2"/>
          </a:solidFill>
          <a:ln>
            <a:noFill/>
          </a:ln>
        </p:spPr>
      </p:sp>
      <p:sp>
        <p:nvSpPr>
          <p:cNvPr id="75" name="Google Shape;75;p3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27"/>
          <p:cNvCxnSpPr/>
          <p:nvPr/>
        </p:nvCxnSpPr>
        <p:spPr>
          <a:xfrm>
            <a:off x="4241830" y="495574"/>
            <a:ext cx="3703320" cy="0"/>
          </a:xfrm>
          <a:prstGeom prst="straightConnector1">
            <a:avLst/>
          </a:prstGeom>
          <a:noFill/>
          <a:ln cap="flat" cmpd="sng" w="82550">
            <a:solidFill>
              <a:schemeClr val="accent1"/>
            </a:solidFill>
            <a:prstDash val="solid"/>
            <a:round/>
            <a:headEnd len="sm" w="sm" type="none"/>
            <a:tailEnd len="sm" w="sm" type="none"/>
          </a:ln>
        </p:spPr>
      </p:cxnSp>
      <p:cxnSp>
        <p:nvCxnSpPr>
          <p:cNvPr id="11" name="Google Shape;11;p27"/>
          <p:cNvCxnSpPr/>
          <p:nvPr/>
        </p:nvCxnSpPr>
        <p:spPr>
          <a:xfrm>
            <a:off x="8042147" y="495574"/>
            <a:ext cx="3703320" cy="0"/>
          </a:xfrm>
          <a:prstGeom prst="straightConnector1">
            <a:avLst/>
          </a:prstGeom>
          <a:noFill/>
          <a:ln cap="flat" cmpd="sng" w="82550">
            <a:solidFill>
              <a:schemeClr val="accent4"/>
            </a:solidFill>
            <a:prstDash val="solid"/>
            <a:round/>
            <a:headEnd len="sm" w="sm" type="none"/>
            <a:tailEnd len="sm" w="sm" type="none"/>
          </a:ln>
        </p:spPr>
      </p:cxnSp>
      <p:cxnSp>
        <p:nvCxnSpPr>
          <p:cNvPr id="12" name="Google Shape;12;p27"/>
          <p:cNvCxnSpPr/>
          <p:nvPr/>
        </p:nvCxnSpPr>
        <p:spPr>
          <a:xfrm>
            <a:off x="437009" y="495574"/>
            <a:ext cx="3703320" cy="0"/>
          </a:xfrm>
          <a:prstGeom prst="straightConnector1">
            <a:avLst/>
          </a:prstGeom>
          <a:noFill/>
          <a:ln cap="flat" cmpd="sng" w="82550">
            <a:solidFill>
              <a:schemeClr val="accent3"/>
            </a:solidFill>
            <a:prstDash val="solid"/>
            <a:round/>
            <a:headEnd len="sm" w="sm" type="none"/>
            <a:tailEnd len="sm" w="sm" type="none"/>
          </a:ln>
        </p:spPr>
      </p:cxnSp>
      <p:sp>
        <p:nvSpPr>
          <p:cNvPr id="13" name="Google Shape;13;p27"/>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3F3F3F"/>
              </a:buClr>
              <a:buSzPts val="2800"/>
              <a:buFont typeface="Gill Sans"/>
              <a:buNone/>
              <a:defRPr b="0" i="0" sz="2800" u="none" cap="none" strike="noStrike">
                <a:solidFill>
                  <a:srgbClr val="3F3F3F"/>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4" name="Google Shape;14;p27"/>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33756" lvl="0" marL="457200" marR="0" rtl="0" algn="l">
              <a:spcBef>
                <a:spcPts val="360"/>
              </a:spcBef>
              <a:spcAft>
                <a:spcPts val="0"/>
              </a:spcAft>
              <a:buClr>
                <a:schemeClr val="accent1"/>
              </a:buClr>
              <a:buSzPts val="1656"/>
              <a:buFont typeface="Noto Sans Symbols"/>
              <a:buChar char="◼"/>
              <a:defRPr b="0" i="0" sz="1800" u="none" cap="none" strike="noStrike">
                <a:solidFill>
                  <a:srgbClr val="3F3F3F"/>
                </a:solidFill>
                <a:latin typeface="Gill Sans"/>
                <a:ea typeface="Gill Sans"/>
                <a:cs typeface="Gill Sans"/>
                <a:sym typeface="Gill Sans"/>
              </a:defRPr>
            </a:lvl1pPr>
            <a:lvl2pPr indent="-322072" lvl="1" marL="914400" marR="0" rtl="0" algn="l">
              <a:spcBef>
                <a:spcPts val="600"/>
              </a:spcBef>
              <a:spcAft>
                <a:spcPts val="0"/>
              </a:spcAft>
              <a:buClr>
                <a:schemeClr val="accent1"/>
              </a:buClr>
              <a:buSzPts val="1472"/>
              <a:buFont typeface="Noto Sans Symbols"/>
              <a:buChar char="◼"/>
              <a:defRPr b="0" i="0" sz="1600" u="none" cap="none" strike="noStrike">
                <a:solidFill>
                  <a:srgbClr val="3F3F3F"/>
                </a:solidFill>
                <a:latin typeface="Gill Sans"/>
                <a:ea typeface="Gill Sans"/>
                <a:cs typeface="Gill Sans"/>
                <a:sym typeface="Gill Sans"/>
              </a:defRPr>
            </a:lvl2pPr>
            <a:lvl3pPr indent="-310388" lvl="2" marL="1371600" marR="0" rtl="0" algn="l">
              <a:spcBef>
                <a:spcPts val="600"/>
              </a:spcBef>
              <a:spcAft>
                <a:spcPts val="0"/>
              </a:spcAft>
              <a:buClr>
                <a:schemeClr val="accent1"/>
              </a:buClr>
              <a:buSzPts val="1288"/>
              <a:buFont typeface="Noto Sans Symbols"/>
              <a:buChar char="◼"/>
              <a:defRPr b="0" i="0" sz="1400" u="none" cap="none" strike="noStrike">
                <a:solidFill>
                  <a:srgbClr val="3F3F3F"/>
                </a:solidFill>
                <a:latin typeface="Gill Sans"/>
                <a:ea typeface="Gill Sans"/>
                <a:cs typeface="Gill Sans"/>
                <a:sym typeface="Gill Sans"/>
              </a:defRPr>
            </a:lvl3pPr>
            <a:lvl4pPr indent="-298703" lvl="3" marL="1828800" marR="0" rtl="0" algn="l">
              <a:spcBef>
                <a:spcPts val="600"/>
              </a:spcBef>
              <a:spcAft>
                <a:spcPts val="0"/>
              </a:spcAft>
              <a:buClr>
                <a:schemeClr val="accent1"/>
              </a:buClr>
              <a:buSzPts val="1104"/>
              <a:buFont typeface="Noto Sans Symbols"/>
              <a:buChar char="◼"/>
              <a:defRPr b="0" i="0" sz="1200" u="none" cap="none" strike="noStrike">
                <a:solidFill>
                  <a:srgbClr val="3F3F3F"/>
                </a:solidFill>
                <a:latin typeface="Gill Sans"/>
                <a:ea typeface="Gill Sans"/>
                <a:cs typeface="Gill Sans"/>
                <a:sym typeface="Gill Sans"/>
              </a:defRPr>
            </a:lvl4pPr>
            <a:lvl5pPr indent="-298704" lvl="4" marL="2286000" marR="0" rtl="0" algn="l">
              <a:spcBef>
                <a:spcPts val="600"/>
              </a:spcBef>
              <a:spcAft>
                <a:spcPts val="0"/>
              </a:spcAft>
              <a:buClr>
                <a:schemeClr val="accent1"/>
              </a:buClr>
              <a:buSzPts val="1104"/>
              <a:buFont typeface="Noto Sans Symbols"/>
              <a:buChar char="◼"/>
              <a:defRPr b="0" i="0" sz="1200" u="none" cap="none" strike="noStrike">
                <a:solidFill>
                  <a:srgbClr val="3F3F3F"/>
                </a:solidFill>
                <a:latin typeface="Gill Sans"/>
                <a:ea typeface="Gill Sans"/>
                <a:cs typeface="Gill Sans"/>
                <a:sym typeface="Gill Sans"/>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5" name="Google Shape;15;p2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3F3F3F"/>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6" name="Google Shape;16;p2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3F3F3F"/>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7" name="Google Shape;17;p2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3F3F3F"/>
                </a:solidFill>
                <a:latin typeface="Gill Sans"/>
                <a:ea typeface="Gill Sans"/>
                <a:cs typeface="Gill Sans"/>
                <a:sym typeface="Gill Sans"/>
              </a:defRPr>
            </a:lvl1pPr>
            <a:lvl2pPr indent="0" lvl="1" marL="0" marR="0" rtl="0" algn="r">
              <a:spcBef>
                <a:spcPts val="0"/>
              </a:spcBef>
              <a:buNone/>
              <a:defRPr b="0" i="0" sz="900" u="none" cap="none" strike="noStrike">
                <a:solidFill>
                  <a:srgbClr val="3F3F3F"/>
                </a:solidFill>
                <a:latin typeface="Gill Sans"/>
                <a:ea typeface="Gill Sans"/>
                <a:cs typeface="Gill Sans"/>
                <a:sym typeface="Gill Sans"/>
              </a:defRPr>
            </a:lvl2pPr>
            <a:lvl3pPr indent="0" lvl="2" marL="0" marR="0" rtl="0" algn="r">
              <a:spcBef>
                <a:spcPts val="0"/>
              </a:spcBef>
              <a:buNone/>
              <a:defRPr b="0" i="0" sz="900" u="none" cap="none" strike="noStrike">
                <a:solidFill>
                  <a:srgbClr val="3F3F3F"/>
                </a:solidFill>
                <a:latin typeface="Gill Sans"/>
                <a:ea typeface="Gill Sans"/>
                <a:cs typeface="Gill Sans"/>
                <a:sym typeface="Gill Sans"/>
              </a:defRPr>
            </a:lvl3pPr>
            <a:lvl4pPr indent="0" lvl="3" marL="0" marR="0" rtl="0" algn="r">
              <a:spcBef>
                <a:spcPts val="0"/>
              </a:spcBef>
              <a:buNone/>
              <a:defRPr b="0" i="0" sz="900" u="none" cap="none" strike="noStrike">
                <a:solidFill>
                  <a:srgbClr val="3F3F3F"/>
                </a:solidFill>
                <a:latin typeface="Gill Sans"/>
                <a:ea typeface="Gill Sans"/>
                <a:cs typeface="Gill Sans"/>
                <a:sym typeface="Gill Sans"/>
              </a:defRPr>
            </a:lvl4pPr>
            <a:lvl5pPr indent="0" lvl="4" marL="0" marR="0" rtl="0" algn="r">
              <a:spcBef>
                <a:spcPts val="0"/>
              </a:spcBef>
              <a:buNone/>
              <a:defRPr b="0" i="0" sz="900" u="none" cap="none" strike="noStrike">
                <a:solidFill>
                  <a:srgbClr val="3F3F3F"/>
                </a:solidFill>
                <a:latin typeface="Gill Sans"/>
                <a:ea typeface="Gill Sans"/>
                <a:cs typeface="Gill Sans"/>
                <a:sym typeface="Gill Sans"/>
              </a:defRPr>
            </a:lvl5pPr>
            <a:lvl6pPr indent="0" lvl="5" marL="0" marR="0" rtl="0" algn="r">
              <a:spcBef>
                <a:spcPts val="0"/>
              </a:spcBef>
              <a:buNone/>
              <a:defRPr b="0" i="0" sz="900" u="none" cap="none" strike="noStrike">
                <a:solidFill>
                  <a:srgbClr val="3F3F3F"/>
                </a:solidFill>
                <a:latin typeface="Gill Sans"/>
                <a:ea typeface="Gill Sans"/>
                <a:cs typeface="Gill Sans"/>
                <a:sym typeface="Gill Sans"/>
              </a:defRPr>
            </a:lvl6pPr>
            <a:lvl7pPr indent="0" lvl="6" marL="0" marR="0" rtl="0" algn="r">
              <a:spcBef>
                <a:spcPts val="0"/>
              </a:spcBef>
              <a:buNone/>
              <a:defRPr b="0" i="0" sz="900" u="none" cap="none" strike="noStrike">
                <a:solidFill>
                  <a:srgbClr val="3F3F3F"/>
                </a:solidFill>
                <a:latin typeface="Gill Sans"/>
                <a:ea typeface="Gill Sans"/>
                <a:cs typeface="Gill Sans"/>
                <a:sym typeface="Gill Sans"/>
              </a:defRPr>
            </a:lvl7pPr>
            <a:lvl8pPr indent="0" lvl="7" marL="0" marR="0" rtl="0" algn="r">
              <a:spcBef>
                <a:spcPts val="0"/>
              </a:spcBef>
              <a:buNone/>
              <a:defRPr b="0" i="0" sz="900" u="none" cap="none" strike="noStrike">
                <a:solidFill>
                  <a:srgbClr val="3F3F3F"/>
                </a:solidFill>
                <a:latin typeface="Gill Sans"/>
                <a:ea typeface="Gill Sans"/>
                <a:cs typeface="Gill Sans"/>
                <a:sym typeface="Gill Sans"/>
              </a:defRPr>
            </a:lvl8pPr>
            <a:lvl9pPr indent="0" lvl="8" marL="0" marR="0" rtl="0" algn="r">
              <a:spcBef>
                <a:spcPts val="0"/>
              </a:spcBef>
              <a:buNone/>
              <a:defRPr b="0" i="0" sz="900" u="none" cap="none" strike="noStrike">
                <a:solidFill>
                  <a:srgbClr val="3F3F3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jpg"/><Relationship Id="rId4" Type="http://schemas.openxmlformats.org/officeDocument/2006/relationships/hyperlink" Target="mailto:ysshivay@hotmail.com" TargetMode="External"/><Relationship Id="rId5" Type="http://schemas.openxmlformats.org/officeDocument/2006/relationships/image" Target="../media/image7.jp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7.jp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image" Target="../media/image27.jpg"/><Relationship Id="rId9" Type="http://schemas.openxmlformats.org/officeDocument/2006/relationships/image" Target="../media/image7.jpg"/><Relationship Id="rId5" Type="http://schemas.openxmlformats.org/officeDocument/2006/relationships/image" Target="../media/image24.jpg"/><Relationship Id="rId6" Type="http://schemas.openxmlformats.org/officeDocument/2006/relationships/image" Target="../media/image26.jpg"/><Relationship Id="rId7" Type="http://schemas.openxmlformats.org/officeDocument/2006/relationships/image" Target="../media/image23.jpg"/><Relationship Id="rId8"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chart" Target="../charts/chart4.xml"/><Relationship Id="rId4" Type="http://schemas.openxmlformats.org/officeDocument/2006/relationships/image" Target="../media/image7.jp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chart" Target="../charts/chart5.xml"/><Relationship Id="rId4" Type="http://schemas.openxmlformats.org/officeDocument/2006/relationships/image" Target="../media/image7.jp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chart" Target="../charts/chart6.xml"/><Relationship Id="rId4" Type="http://schemas.openxmlformats.org/officeDocument/2006/relationships/image" Target="../media/image7.jpg"/><Relationship Id="rId5"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chart" Target="../charts/char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7.jp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7.jpg"/><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5.jpg"/><Relationship Id="rId4" Type="http://schemas.openxmlformats.org/officeDocument/2006/relationships/image" Target="../media/image19.jpg"/><Relationship Id="rId5" Type="http://schemas.openxmlformats.org/officeDocument/2006/relationships/image" Target="../media/image16.jpg"/><Relationship Id="rId6" Type="http://schemas.openxmlformats.org/officeDocument/2006/relationships/image" Target="../media/image21.jpg"/><Relationship Id="rId7" Type="http://schemas.openxmlformats.org/officeDocument/2006/relationships/image" Target="../media/image7.jpg"/><Relationship Id="rId8"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chart" Target="../charts/chart1.xml"/><Relationship Id="rId4" Type="http://schemas.openxmlformats.org/officeDocument/2006/relationships/image" Target="../media/image7.jp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image" Target="../media/image4.jpg"/><Relationship Id="rId6" Type="http://schemas.openxmlformats.org/officeDocument/2006/relationships/image" Target="../media/image7.jp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image" Target="../media/image12.jpg"/><Relationship Id="rId6" Type="http://schemas.openxmlformats.org/officeDocument/2006/relationships/image" Target="../media/image7.jpg"/><Relationship Id="rId7"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7.jp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1000"/>
          </a:blip>
          <a:stretch>
            <a:fillRect/>
          </a:stretch>
        </a:blipFill>
      </p:bgPr>
    </p:bg>
    <p:spTree>
      <p:nvGrpSpPr>
        <p:cNvPr id="124" name="Shape 124"/>
        <p:cNvGrpSpPr/>
        <p:nvPr/>
      </p:nvGrpSpPr>
      <p:grpSpPr>
        <a:xfrm>
          <a:off x="0" y="0"/>
          <a:ext cx="0" cy="0"/>
          <a:chOff x="0" y="0"/>
          <a:chExt cx="0" cy="0"/>
        </a:xfrm>
      </p:grpSpPr>
      <p:sp>
        <p:nvSpPr>
          <p:cNvPr id="125" name="Google Shape;125;p1"/>
          <p:cNvSpPr txBox="1"/>
          <p:nvPr>
            <p:ph type="ctrTitle"/>
          </p:nvPr>
        </p:nvSpPr>
        <p:spPr>
          <a:xfrm>
            <a:off x="571500" y="1091983"/>
            <a:ext cx="11049000" cy="2105827"/>
          </a:xfrm>
          <a:prstGeom prst="rect">
            <a:avLst/>
          </a:prstGeom>
          <a:solidFill>
            <a:srgbClr val="F8CDA7">
              <a:alpha val="49803"/>
            </a:srgbClr>
          </a:solid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Red Hat Display Black"/>
              <a:buNone/>
            </a:pPr>
            <a:r>
              <a:rPr b="1" lang="en-US" sz="3600" cap="none">
                <a:solidFill>
                  <a:schemeClr val="dk1"/>
                </a:solidFill>
                <a:latin typeface="Red Hat Display Black"/>
                <a:ea typeface="Red Hat Display Black"/>
                <a:cs typeface="Red Hat Display Black"/>
                <a:sym typeface="Red Hat Display Black"/>
              </a:rPr>
              <a:t>Effect of nutrient management options on productivity and nutritional quality of organically-grown </a:t>
            </a:r>
            <a:r>
              <a:rPr b="1" i="1" lang="en-US" sz="3600" cap="none">
                <a:solidFill>
                  <a:schemeClr val="dk1"/>
                </a:solidFill>
                <a:latin typeface="Red Hat Display Black"/>
                <a:ea typeface="Red Hat Display Black"/>
                <a:cs typeface="Red Hat Display Black"/>
                <a:sym typeface="Red Hat Display Black"/>
              </a:rPr>
              <a:t>Basmati</a:t>
            </a:r>
            <a:r>
              <a:rPr b="1" lang="en-US" sz="3600" cap="none">
                <a:solidFill>
                  <a:schemeClr val="dk1"/>
                </a:solidFill>
                <a:latin typeface="Red Hat Display Black"/>
                <a:ea typeface="Red Hat Display Black"/>
                <a:cs typeface="Red Hat Display Black"/>
                <a:sym typeface="Red Hat Display Black"/>
              </a:rPr>
              <a:t> rice under the long-term experiment (20 years) of </a:t>
            </a:r>
            <a:r>
              <a:rPr b="1" i="1" lang="en-US" sz="3600" cap="none">
                <a:solidFill>
                  <a:schemeClr val="dk1"/>
                </a:solidFill>
                <a:latin typeface="Red Hat Display Black"/>
                <a:ea typeface="Red Hat Display Black"/>
                <a:cs typeface="Red Hat Display Black"/>
                <a:sym typeface="Red Hat Display Black"/>
              </a:rPr>
              <a:t>Basmati</a:t>
            </a:r>
            <a:r>
              <a:rPr b="1" lang="en-US" sz="3600" cap="none">
                <a:solidFill>
                  <a:schemeClr val="dk1"/>
                </a:solidFill>
                <a:latin typeface="Red Hat Display Black"/>
                <a:ea typeface="Red Hat Display Black"/>
                <a:cs typeface="Red Hat Display Black"/>
                <a:sym typeface="Red Hat Display Black"/>
              </a:rPr>
              <a:t> rice-wheat cropping system</a:t>
            </a:r>
            <a:endParaRPr b="1" sz="3600" cap="none">
              <a:solidFill>
                <a:schemeClr val="dk1"/>
              </a:solidFill>
              <a:latin typeface="Red Hat Display Black"/>
              <a:ea typeface="Red Hat Display Black"/>
              <a:cs typeface="Red Hat Display Black"/>
              <a:sym typeface="Red Hat Display Black"/>
            </a:endParaRPr>
          </a:p>
        </p:txBody>
      </p:sp>
      <p:sp>
        <p:nvSpPr>
          <p:cNvPr id="126" name="Google Shape;126;p1"/>
          <p:cNvSpPr txBox="1"/>
          <p:nvPr>
            <p:ph idx="1" type="subTitle"/>
          </p:nvPr>
        </p:nvSpPr>
        <p:spPr>
          <a:xfrm>
            <a:off x="2444893" y="3508833"/>
            <a:ext cx="7966434" cy="1496913"/>
          </a:xfrm>
          <a:prstGeom prst="rect">
            <a:avLst/>
          </a:prstGeom>
          <a:solidFill>
            <a:schemeClr val="lt1"/>
          </a:solidFill>
          <a:ln cap="rnd" cmpd="sng" w="222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SzPts val="1656"/>
              <a:buNone/>
            </a:pPr>
            <a:r>
              <a:rPr b="1" lang="en-US">
                <a:solidFill>
                  <a:schemeClr val="dk1"/>
                </a:solidFill>
                <a:latin typeface="Arial"/>
                <a:ea typeface="Arial"/>
                <a:cs typeface="Arial"/>
                <a:sym typeface="Arial"/>
              </a:rPr>
              <a:t>Dr Y.S. Shivay, Principal Scientist</a:t>
            </a:r>
            <a:endParaRPr/>
          </a:p>
          <a:p>
            <a:pPr indent="0" lvl="0" marL="0" rtl="0" algn="ctr">
              <a:spcBef>
                <a:spcPts val="0"/>
              </a:spcBef>
              <a:spcAft>
                <a:spcPts val="0"/>
              </a:spcAft>
              <a:buSzPts val="1656"/>
              <a:buNone/>
            </a:pPr>
            <a:r>
              <a:rPr b="1" lang="en-US">
                <a:solidFill>
                  <a:schemeClr val="dk1"/>
                </a:solidFill>
                <a:latin typeface="Arial"/>
                <a:ea typeface="Arial"/>
                <a:cs typeface="Arial"/>
                <a:sym typeface="Arial"/>
              </a:rPr>
              <a:t>Division of Agronomy, ICAR-Indian Agricultural Research Institute</a:t>
            </a:r>
            <a:endParaRPr/>
          </a:p>
          <a:p>
            <a:pPr indent="0" lvl="0" marL="0" rtl="0" algn="ctr">
              <a:spcBef>
                <a:spcPts val="0"/>
              </a:spcBef>
              <a:spcAft>
                <a:spcPts val="0"/>
              </a:spcAft>
              <a:buSzPts val="1656"/>
              <a:buNone/>
            </a:pPr>
            <a:r>
              <a:rPr b="1" lang="en-US">
                <a:solidFill>
                  <a:schemeClr val="dk1"/>
                </a:solidFill>
                <a:latin typeface="Arial"/>
                <a:ea typeface="Arial"/>
                <a:cs typeface="Arial"/>
                <a:sym typeface="Arial"/>
              </a:rPr>
              <a:t>New Delhi 110 012</a:t>
            </a:r>
            <a:endParaRPr/>
          </a:p>
          <a:p>
            <a:pPr indent="0" lvl="0" marL="0" rtl="0" algn="ctr">
              <a:spcBef>
                <a:spcPts val="0"/>
              </a:spcBef>
              <a:spcAft>
                <a:spcPts val="0"/>
              </a:spcAft>
              <a:buSzPts val="1656"/>
              <a:buNone/>
            </a:pPr>
            <a:r>
              <a:rPr b="1" lang="en-US">
                <a:solidFill>
                  <a:schemeClr val="dk1"/>
                </a:solidFill>
                <a:latin typeface="Arial"/>
                <a:ea typeface="Arial"/>
                <a:cs typeface="Arial"/>
                <a:sym typeface="Arial"/>
              </a:rPr>
              <a:t>E-mail: </a:t>
            </a:r>
            <a:r>
              <a:rPr b="1" lang="en-US" u="sng">
                <a:solidFill>
                  <a:schemeClr val="dk1"/>
                </a:solidFill>
                <a:latin typeface="Arial"/>
                <a:ea typeface="Arial"/>
                <a:cs typeface="Arial"/>
                <a:sym typeface="Arial"/>
                <a:hlinkClick r:id="rId4">
                  <a:extLst>
                    <a:ext uri="{A12FA001-AC4F-418D-AE19-62706E023703}">
                      <ahyp:hlinkClr val="tx"/>
                    </a:ext>
                  </a:extLst>
                </a:hlinkClick>
              </a:rPr>
              <a:t>ysshivay@hotmail.com</a:t>
            </a:r>
            <a:endParaRPr b="1">
              <a:solidFill>
                <a:schemeClr val="dk1"/>
              </a:solidFill>
              <a:latin typeface="Arial"/>
              <a:ea typeface="Arial"/>
              <a:cs typeface="Arial"/>
              <a:sym typeface="Arial"/>
            </a:endParaRPr>
          </a:p>
          <a:p>
            <a:pPr indent="0" lvl="0" marL="0" rtl="0" algn="ctr">
              <a:spcBef>
                <a:spcPts val="0"/>
              </a:spcBef>
              <a:spcAft>
                <a:spcPts val="0"/>
              </a:spcAft>
              <a:buSzPts val="1656"/>
              <a:buNone/>
            </a:pPr>
            <a:r>
              <a:rPr b="1" lang="en-US">
                <a:solidFill>
                  <a:schemeClr val="dk1"/>
                </a:solidFill>
                <a:latin typeface="Arial"/>
                <a:ea typeface="Arial"/>
                <a:cs typeface="Arial"/>
                <a:sym typeface="Arial"/>
              </a:rPr>
              <a:t>(M): +91-9868337578</a:t>
            </a:r>
            <a:endParaRPr/>
          </a:p>
        </p:txBody>
      </p:sp>
      <p:sp>
        <p:nvSpPr>
          <p:cNvPr id="127" name="Google Shape;127;p1"/>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lt1"/>
                </a:solidFill>
                <a:latin typeface="Gill Sans"/>
                <a:ea typeface="Gill Sans"/>
                <a:cs typeface="Gill Sans"/>
                <a:sym typeface="Gill Sans"/>
              </a:rPr>
              <a:t>4</a:t>
            </a:r>
            <a:r>
              <a:rPr b="0" baseline="30000" i="0" lang="en-US" sz="1400" u="none" cap="none" strike="noStrike">
                <a:solidFill>
                  <a:schemeClr val="lt1"/>
                </a:solidFill>
                <a:latin typeface="Gill Sans"/>
                <a:ea typeface="Gill Sans"/>
                <a:cs typeface="Gill Sans"/>
                <a:sym typeface="Gill Sans"/>
              </a:rPr>
              <a:t>th</a:t>
            </a:r>
            <a:r>
              <a:rPr b="0" i="0" lang="en-US" sz="1400" u="none" cap="none" strike="noStrike">
                <a:solidFill>
                  <a:schemeClr val="lt1"/>
                </a:solidFill>
                <a:latin typeface="Gill Sans"/>
                <a:ea typeface="Gill Sans"/>
                <a:cs typeface="Gill Sans"/>
                <a:sym typeface="Gill Sans"/>
              </a:rPr>
              <a:t> International Conference on </a:t>
            </a:r>
            <a:r>
              <a:rPr b="1" i="0" lang="en-US" sz="1400" u="none" cap="none" strike="noStrike">
                <a:solidFill>
                  <a:schemeClr val="lt1"/>
                </a:solidFill>
                <a:latin typeface="Gill Sans"/>
                <a:ea typeface="Gill Sans"/>
                <a:cs typeface="Gill Sans"/>
                <a:sym typeface="Gill Sans"/>
              </a:rPr>
              <a:t>Organic Rice Farming and Production Systems, </a:t>
            </a:r>
            <a:r>
              <a:rPr b="0" i="0" lang="en-US" sz="1400" u="none" cap="none" strike="noStrike">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128" name="Google Shape;128;p1"/>
          <p:cNvSpPr txBox="1"/>
          <p:nvPr/>
        </p:nvSpPr>
        <p:spPr>
          <a:xfrm rot="-5400000">
            <a:off x="-3119131" y="3121221"/>
            <a:ext cx="6550223" cy="307777"/>
          </a:xfrm>
          <a:prstGeom prst="rect">
            <a:avLst/>
          </a:prstGeom>
          <a:solidFill>
            <a:srgbClr val="8998A1"/>
          </a:solidFill>
          <a:ln cap="flat" cmpd="sng" w="9525">
            <a:solidFill>
              <a:srgbClr val="26262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u="none">
                <a:solidFill>
                  <a:srgbClr val="0E0F11"/>
                </a:solidFill>
                <a:latin typeface="Arial"/>
                <a:ea typeface="Arial"/>
                <a:cs typeface="Arial"/>
                <a:sym typeface="Arial"/>
              </a:rPr>
              <a:t> DIVISION OF AGRONOMY, ICAR-IARI, NEW DELHI</a:t>
            </a:r>
            <a:endParaRPr/>
          </a:p>
        </p:txBody>
      </p:sp>
      <p:pic>
        <p:nvPicPr>
          <p:cNvPr descr="C:\Users\AMGAIN\Desktop\250px-ICAR_logo.JPG" id="129" name="Google Shape;129;p1"/>
          <p:cNvPicPr preferRelativeResize="0"/>
          <p:nvPr/>
        </p:nvPicPr>
        <p:blipFill rotWithShape="1">
          <a:blip r:embed="rId5">
            <a:alphaModFix/>
          </a:blip>
          <a:srcRect b="0" l="0" r="0" t="0"/>
          <a:stretch/>
        </p:blipFill>
        <p:spPr>
          <a:xfrm>
            <a:off x="36151" y="3131"/>
            <a:ext cx="264479" cy="354874"/>
          </a:xfrm>
          <a:prstGeom prst="rect">
            <a:avLst/>
          </a:prstGeom>
          <a:noFill/>
          <a:ln>
            <a:noFill/>
          </a:ln>
        </p:spPr>
      </p:pic>
      <p:pic>
        <p:nvPicPr>
          <p:cNvPr descr="mso79BC" id="130" name="Google Shape;130;p1"/>
          <p:cNvPicPr preferRelativeResize="0"/>
          <p:nvPr/>
        </p:nvPicPr>
        <p:blipFill rotWithShape="1">
          <a:blip r:embed="rId6">
            <a:alphaModFix/>
          </a:blip>
          <a:srcRect b="0" l="0" r="0" t="0"/>
          <a:stretch/>
        </p:blipFill>
        <p:spPr>
          <a:xfrm>
            <a:off x="23988" y="6184313"/>
            <a:ext cx="264479" cy="354874"/>
          </a:xfrm>
          <a:prstGeom prst="rect">
            <a:avLst/>
          </a:prstGeom>
          <a:noFill/>
          <a:ln>
            <a:noFill/>
          </a:ln>
        </p:spPr>
      </p:pic>
      <p:sp>
        <p:nvSpPr>
          <p:cNvPr id="131" name="Google Shape;131;p1"/>
          <p:cNvSpPr/>
          <p:nvPr/>
        </p:nvSpPr>
        <p:spPr>
          <a:xfrm>
            <a:off x="11462323" y="6587166"/>
            <a:ext cx="350986"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graphicFrame>
        <p:nvGraphicFramePr>
          <p:cNvPr id="270" name="Google Shape;270;p10"/>
          <p:cNvGraphicFramePr/>
          <p:nvPr/>
        </p:nvGraphicFramePr>
        <p:xfrm>
          <a:off x="467504" y="1834654"/>
          <a:ext cx="3000000" cy="3000000"/>
        </p:xfrm>
        <a:graphic>
          <a:graphicData uri="http://schemas.openxmlformats.org/drawingml/2006/table">
            <a:tbl>
              <a:tblPr>
                <a:noFill/>
                <a:tableStyleId>{CC1A101A-AC73-4AFC-BB76-FAB8868F5A3A}</a:tableStyleId>
              </a:tblPr>
              <a:tblGrid>
                <a:gridCol w="5384650"/>
              </a:tblGrid>
              <a:tr h="508000">
                <a:tc>
                  <a:txBody>
                    <a:bodyPr/>
                    <a:lstStyle/>
                    <a:p>
                      <a:pPr indent="0" lvl="0" marL="0" marR="0" rtl="0" algn="l">
                        <a:spcBef>
                          <a:spcPts val="0"/>
                        </a:spcBef>
                        <a:spcAft>
                          <a:spcPts val="0"/>
                        </a:spcAft>
                        <a:buNone/>
                      </a:pPr>
                      <a:r>
                        <a:rPr b="1" lang="en-US" sz="2400" u="none" cap="none" strike="noStrike">
                          <a:solidFill>
                            <a:srgbClr val="002060"/>
                          </a:solidFill>
                          <a:latin typeface="Arial"/>
                          <a:ea typeface="Arial"/>
                          <a:cs typeface="Arial"/>
                          <a:sym typeface="Arial"/>
                        </a:rPr>
                        <a:t>Treatments</a:t>
                      </a:r>
                      <a:endParaRPr b="1" sz="2400">
                        <a:solidFill>
                          <a:srgbClr val="002060"/>
                        </a:solidFill>
                        <a:latin typeface="Arial"/>
                        <a:ea typeface="Arial"/>
                        <a:cs typeface="Arial"/>
                        <a:sym typeface="Arial"/>
                      </a:endParaRPr>
                    </a:p>
                  </a:txBody>
                  <a:tcPr marT="0" marB="0" marR="68575" marL="68575"/>
                </a:tc>
              </a:tr>
              <a:tr h="464925">
                <a:tc>
                  <a:txBody>
                    <a:bodyPr/>
                    <a:lstStyle/>
                    <a:p>
                      <a:pPr indent="0" lvl="0" marL="0" marR="0" rtl="0" algn="l">
                        <a:spcBef>
                          <a:spcPts val="0"/>
                        </a:spcBef>
                        <a:spcAft>
                          <a:spcPts val="0"/>
                        </a:spcAft>
                        <a:buNone/>
                      </a:pPr>
                      <a:r>
                        <a:rPr lang="en-US" sz="2400">
                          <a:latin typeface="Arial"/>
                          <a:ea typeface="Arial"/>
                          <a:cs typeface="Arial"/>
                          <a:sym typeface="Arial"/>
                        </a:rPr>
                        <a:t>T</a:t>
                      </a:r>
                      <a:r>
                        <a:rPr baseline="-25000" lang="en-US" sz="2400">
                          <a:latin typeface="Arial"/>
                          <a:ea typeface="Arial"/>
                          <a:cs typeface="Arial"/>
                          <a:sym typeface="Arial"/>
                        </a:rPr>
                        <a:t>1</a:t>
                      </a:r>
                      <a:r>
                        <a:rPr lang="en-US" sz="2400">
                          <a:latin typeface="Arial"/>
                          <a:ea typeface="Arial"/>
                          <a:cs typeface="Arial"/>
                          <a:sym typeface="Arial"/>
                        </a:rPr>
                        <a:t>: Control	</a:t>
                      </a:r>
                      <a:endParaRPr b="1" sz="2400">
                        <a:solidFill>
                          <a:srgbClr val="002060"/>
                        </a:solidFill>
                        <a:latin typeface="Arial"/>
                        <a:ea typeface="Arial"/>
                        <a:cs typeface="Arial"/>
                        <a:sym typeface="Arial"/>
                      </a:endParaRPr>
                    </a:p>
                  </a:txBody>
                  <a:tcPr marT="0" marB="0" marR="68575" marL="68575"/>
                </a:tc>
              </a:tr>
              <a:tr h="526750">
                <a:tc>
                  <a:txBody>
                    <a:bodyPr/>
                    <a:lstStyle/>
                    <a:p>
                      <a:pPr indent="0" lvl="0" marL="0" marR="0" rtl="0" algn="l">
                        <a:spcBef>
                          <a:spcPts val="0"/>
                        </a:spcBef>
                        <a:spcAft>
                          <a:spcPts val="0"/>
                        </a:spcAft>
                        <a:buNone/>
                      </a:pPr>
                      <a:r>
                        <a:rPr lang="en-US" sz="2400">
                          <a:latin typeface="Arial"/>
                          <a:ea typeface="Arial"/>
                          <a:cs typeface="Arial"/>
                          <a:sym typeface="Arial"/>
                        </a:rPr>
                        <a:t>T</a:t>
                      </a:r>
                      <a:r>
                        <a:rPr baseline="-25000" lang="en-US" sz="2400">
                          <a:latin typeface="Arial"/>
                          <a:ea typeface="Arial"/>
                          <a:cs typeface="Arial"/>
                          <a:sym typeface="Arial"/>
                        </a:rPr>
                        <a:t>2</a:t>
                      </a:r>
                      <a:r>
                        <a:rPr lang="en-US" sz="2400">
                          <a:latin typeface="Arial"/>
                          <a:ea typeface="Arial"/>
                          <a:cs typeface="Arial"/>
                          <a:sym typeface="Arial"/>
                        </a:rPr>
                        <a:t>: FYM @ 10 t ha</a:t>
                      </a:r>
                      <a:r>
                        <a:rPr baseline="30000" lang="en-US" sz="2400">
                          <a:solidFill>
                            <a:schemeClr val="dk1"/>
                          </a:solidFill>
                          <a:latin typeface="Arial"/>
                          <a:ea typeface="Arial"/>
                          <a:cs typeface="Arial"/>
                          <a:sym typeface="Arial"/>
                        </a:rPr>
                        <a:t>–1</a:t>
                      </a:r>
                      <a:r>
                        <a:rPr baseline="30000" lang="en-US" sz="2400">
                          <a:latin typeface="Arial"/>
                          <a:ea typeface="Arial"/>
                          <a:cs typeface="Arial"/>
                          <a:sym typeface="Arial"/>
                        </a:rPr>
                        <a:t> </a:t>
                      </a:r>
                      <a:r>
                        <a:rPr lang="en-US" sz="2400">
                          <a:latin typeface="Arial"/>
                          <a:ea typeface="Arial"/>
                          <a:cs typeface="Arial"/>
                          <a:sym typeface="Arial"/>
                        </a:rPr>
                        <a:t>(farm yard manure)</a:t>
                      </a:r>
                      <a:endParaRPr b="1" sz="2400">
                        <a:latin typeface="Arial"/>
                        <a:ea typeface="Arial"/>
                        <a:cs typeface="Arial"/>
                        <a:sym typeface="Arial"/>
                      </a:endParaRPr>
                    </a:p>
                  </a:txBody>
                  <a:tcPr marT="0" marB="0" marR="68575" marL="68575"/>
                </a:tc>
              </a:tr>
              <a:tr h="583675">
                <a:tc>
                  <a:txBody>
                    <a:bodyPr/>
                    <a:lstStyle/>
                    <a:p>
                      <a:pPr indent="0" lvl="0" marL="0" marR="0" rtl="0" algn="l">
                        <a:spcBef>
                          <a:spcPts val="0"/>
                        </a:spcBef>
                        <a:spcAft>
                          <a:spcPts val="0"/>
                        </a:spcAft>
                        <a:buNone/>
                      </a:pPr>
                      <a:r>
                        <a:rPr lang="en-US" sz="2400">
                          <a:latin typeface="Arial"/>
                          <a:ea typeface="Arial"/>
                          <a:cs typeface="Arial"/>
                          <a:sym typeface="Arial"/>
                        </a:rPr>
                        <a:t>T</a:t>
                      </a:r>
                      <a:r>
                        <a:rPr baseline="-25000" lang="en-US" sz="2400">
                          <a:latin typeface="Arial"/>
                          <a:ea typeface="Arial"/>
                          <a:cs typeface="Arial"/>
                          <a:sym typeface="Arial"/>
                        </a:rPr>
                        <a:t>3</a:t>
                      </a:r>
                      <a:r>
                        <a:rPr lang="en-US" sz="2400">
                          <a:latin typeface="Arial"/>
                          <a:ea typeface="Arial"/>
                          <a:cs typeface="Arial"/>
                          <a:sym typeface="Arial"/>
                        </a:rPr>
                        <a:t>: </a:t>
                      </a:r>
                      <a:r>
                        <a:rPr i="1" lang="en-US" sz="2400">
                          <a:latin typeface="Arial"/>
                          <a:ea typeface="Arial"/>
                          <a:cs typeface="Arial"/>
                          <a:sym typeface="Arial"/>
                        </a:rPr>
                        <a:t>Sesbania</a:t>
                      </a:r>
                      <a:r>
                        <a:rPr lang="en-US" sz="2400">
                          <a:latin typeface="Arial"/>
                          <a:ea typeface="Arial"/>
                          <a:cs typeface="Arial"/>
                          <a:sym typeface="Arial"/>
                        </a:rPr>
                        <a:t> green manuring (SGM) </a:t>
                      </a:r>
                      <a:endParaRPr b="1" sz="2400">
                        <a:latin typeface="Arial"/>
                        <a:ea typeface="Arial"/>
                        <a:cs typeface="Arial"/>
                        <a:sym typeface="Arial"/>
                      </a:endParaRPr>
                    </a:p>
                  </a:txBody>
                  <a:tcPr marT="0" marB="0" marR="68575" marL="68575"/>
                </a:tc>
              </a:tr>
              <a:tr h="591375">
                <a:tc>
                  <a:txBody>
                    <a:bodyPr/>
                    <a:lstStyle/>
                    <a:p>
                      <a:pPr indent="0" lvl="0" marL="0" marR="0" rtl="0" algn="l">
                        <a:spcBef>
                          <a:spcPts val="0"/>
                        </a:spcBef>
                        <a:spcAft>
                          <a:spcPts val="0"/>
                        </a:spcAft>
                        <a:buNone/>
                      </a:pPr>
                      <a:r>
                        <a:rPr lang="en-US" sz="2400">
                          <a:latin typeface="Arial"/>
                          <a:ea typeface="Arial"/>
                          <a:cs typeface="Arial"/>
                          <a:sym typeface="Arial"/>
                        </a:rPr>
                        <a:t>T</a:t>
                      </a:r>
                      <a:r>
                        <a:rPr baseline="-25000" lang="en-US" sz="2400">
                          <a:latin typeface="Arial"/>
                          <a:ea typeface="Arial"/>
                          <a:cs typeface="Arial"/>
                          <a:sym typeface="Arial"/>
                        </a:rPr>
                        <a:t>4</a:t>
                      </a:r>
                      <a:r>
                        <a:rPr lang="en-US" sz="2400">
                          <a:latin typeface="Arial"/>
                          <a:ea typeface="Arial"/>
                          <a:cs typeface="Arial"/>
                          <a:sym typeface="Arial"/>
                        </a:rPr>
                        <a:t>: SGM + BGA (Blue green algae)</a:t>
                      </a:r>
                      <a:endParaRPr b="1" sz="2400">
                        <a:latin typeface="Arial"/>
                        <a:ea typeface="Arial"/>
                        <a:cs typeface="Arial"/>
                        <a:sym typeface="Arial"/>
                      </a:endParaRPr>
                    </a:p>
                  </a:txBody>
                  <a:tcPr marT="0" marB="0" marR="68575" marL="68575"/>
                </a:tc>
              </a:tr>
              <a:tr h="451075">
                <a:tc>
                  <a:txBody>
                    <a:bodyPr/>
                    <a:lstStyle/>
                    <a:p>
                      <a:pPr indent="0" lvl="0" marL="0" marR="0" rtl="0" algn="l">
                        <a:spcBef>
                          <a:spcPts val="0"/>
                        </a:spcBef>
                        <a:spcAft>
                          <a:spcPts val="0"/>
                        </a:spcAft>
                        <a:buNone/>
                      </a:pPr>
                      <a:r>
                        <a:rPr lang="en-US" sz="2400">
                          <a:latin typeface="Arial"/>
                          <a:ea typeface="Arial"/>
                          <a:cs typeface="Arial"/>
                          <a:sym typeface="Arial"/>
                        </a:rPr>
                        <a:t>T</a:t>
                      </a:r>
                      <a:r>
                        <a:rPr baseline="-25000" lang="en-US" sz="2400">
                          <a:latin typeface="Arial"/>
                          <a:ea typeface="Arial"/>
                          <a:cs typeface="Arial"/>
                          <a:sym typeface="Arial"/>
                        </a:rPr>
                        <a:t>5</a:t>
                      </a:r>
                      <a:r>
                        <a:rPr lang="en-US" sz="2400">
                          <a:latin typeface="Arial"/>
                          <a:ea typeface="Arial"/>
                          <a:cs typeface="Arial"/>
                          <a:sym typeface="Arial"/>
                        </a:rPr>
                        <a:t>: SGM + FYM 		</a:t>
                      </a:r>
                      <a:endParaRPr b="1" sz="2400">
                        <a:latin typeface="Arial"/>
                        <a:ea typeface="Arial"/>
                        <a:cs typeface="Arial"/>
                        <a:sym typeface="Arial"/>
                      </a:endParaRPr>
                    </a:p>
                  </a:txBody>
                  <a:tcPr marT="0" marB="0" marR="68575" marL="68575"/>
                </a:tc>
              </a:tr>
              <a:tr h="725725">
                <a:tc>
                  <a:txBody>
                    <a:bodyPr/>
                    <a:lstStyle/>
                    <a:p>
                      <a:pPr indent="0" lvl="0" marL="0" marR="0" rtl="0" algn="l">
                        <a:lnSpc>
                          <a:spcPct val="100000"/>
                        </a:lnSpc>
                        <a:spcBef>
                          <a:spcPts val="0"/>
                        </a:spcBef>
                        <a:spcAft>
                          <a:spcPts val="0"/>
                        </a:spcAft>
                        <a:buClr>
                          <a:schemeClr val="dk1"/>
                        </a:buClr>
                        <a:buSzPts val="2400"/>
                        <a:buFont typeface="Arial"/>
                        <a:buNone/>
                      </a:pPr>
                      <a:r>
                        <a:rPr lang="en-US" sz="2400">
                          <a:latin typeface="Arial"/>
                          <a:ea typeface="Arial"/>
                          <a:cs typeface="Arial"/>
                          <a:sym typeface="Arial"/>
                        </a:rPr>
                        <a:t>T</a:t>
                      </a:r>
                      <a:r>
                        <a:rPr baseline="-25000" lang="en-US" sz="2400">
                          <a:latin typeface="Arial"/>
                          <a:ea typeface="Arial"/>
                          <a:cs typeface="Arial"/>
                          <a:sym typeface="Arial"/>
                        </a:rPr>
                        <a:t>6</a:t>
                      </a:r>
                      <a:r>
                        <a:rPr lang="en-US" sz="2400">
                          <a:latin typeface="Arial"/>
                          <a:ea typeface="Arial"/>
                          <a:cs typeface="Arial"/>
                          <a:sym typeface="Arial"/>
                        </a:rPr>
                        <a:t>: SGM + FYM + BGA</a:t>
                      </a:r>
                      <a:endParaRPr/>
                    </a:p>
                  </a:txBody>
                  <a:tcPr marT="0" marB="0" marR="68575" marL="68575"/>
                </a:tc>
              </a:tr>
            </a:tbl>
          </a:graphicData>
        </a:graphic>
      </p:graphicFrame>
      <p:sp>
        <p:nvSpPr>
          <p:cNvPr id="271" name="Google Shape;271;p10"/>
          <p:cNvSpPr txBox="1"/>
          <p:nvPr/>
        </p:nvSpPr>
        <p:spPr>
          <a:xfrm>
            <a:off x="678204" y="0"/>
            <a:ext cx="61340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TREATMENT DETAILS</a:t>
            </a:r>
            <a:endParaRPr/>
          </a:p>
        </p:txBody>
      </p:sp>
      <p:graphicFrame>
        <p:nvGraphicFramePr>
          <p:cNvPr id="272" name="Google Shape;272;p10"/>
          <p:cNvGraphicFramePr/>
          <p:nvPr/>
        </p:nvGraphicFramePr>
        <p:xfrm>
          <a:off x="6135887" y="2531741"/>
          <a:ext cx="3000000" cy="3000000"/>
        </p:xfrm>
        <a:graphic>
          <a:graphicData uri="http://schemas.openxmlformats.org/drawingml/2006/table">
            <a:tbl>
              <a:tblPr bandRow="1" firstRow="1">
                <a:noFill/>
                <a:tableStyleId>{01986260-E181-4ACF-B75A-2BFB2D71E8AF}</a:tableStyleId>
              </a:tblPr>
              <a:tblGrid>
                <a:gridCol w="2850000"/>
                <a:gridCol w="2662150"/>
              </a:tblGrid>
              <a:tr h="776075">
                <a:tc>
                  <a:txBody>
                    <a:bodyPr/>
                    <a:lstStyle/>
                    <a:p>
                      <a:pPr indent="0" lvl="0" marL="0" marR="0" rtl="0" algn="l">
                        <a:spcBef>
                          <a:spcPts val="0"/>
                        </a:spcBef>
                        <a:spcAft>
                          <a:spcPts val="0"/>
                        </a:spcAft>
                        <a:buNone/>
                      </a:pPr>
                      <a:r>
                        <a:rPr b="1" lang="en-US" sz="2000">
                          <a:latin typeface="Arial"/>
                          <a:ea typeface="Arial"/>
                          <a:cs typeface="Arial"/>
                          <a:sym typeface="Arial"/>
                        </a:rPr>
                        <a:t>Experimental design</a:t>
                      </a:r>
                      <a:endParaRPr/>
                    </a:p>
                  </a:txBody>
                  <a:tcPr marT="45725" marB="45725" marR="91450" marL="91450"/>
                </a:tc>
                <a:tc>
                  <a:txBody>
                    <a:bodyPr/>
                    <a:lstStyle/>
                    <a:p>
                      <a:pPr indent="0" lvl="0" marL="0" marR="0" rtl="0" algn="l">
                        <a:spcBef>
                          <a:spcPts val="0"/>
                        </a:spcBef>
                        <a:spcAft>
                          <a:spcPts val="0"/>
                        </a:spcAft>
                        <a:buNone/>
                      </a:pPr>
                      <a:r>
                        <a:rPr b="0" lang="en-US" sz="2000">
                          <a:latin typeface="Arial"/>
                          <a:ea typeface="Arial"/>
                          <a:cs typeface="Arial"/>
                          <a:sym typeface="Arial"/>
                        </a:rPr>
                        <a:t>Randomized Block Design</a:t>
                      </a:r>
                      <a:endParaRPr/>
                    </a:p>
                  </a:txBody>
                  <a:tcPr marT="45725" marB="45725" marR="91450" marL="91450"/>
                </a:tc>
              </a:tr>
              <a:tr h="667750">
                <a:tc>
                  <a:txBody>
                    <a:bodyPr/>
                    <a:lstStyle/>
                    <a:p>
                      <a:pPr indent="0" lvl="0" marL="0" marR="0" rtl="0" algn="l">
                        <a:lnSpc>
                          <a:spcPct val="100000"/>
                        </a:lnSpc>
                        <a:spcBef>
                          <a:spcPts val="0"/>
                        </a:spcBef>
                        <a:spcAft>
                          <a:spcPts val="0"/>
                        </a:spcAft>
                        <a:buClr>
                          <a:schemeClr val="dk1"/>
                        </a:buClr>
                        <a:buSzPts val="2000"/>
                        <a:buFont typeface="Arial"/>
                        <a:buNone/>
                      </a:pPr>
                      <a:r>
                        <a:rPr b="1" lang="en-US" sz="2000">
                          <a:latin typeface="Arial"/>
                          <a:ea typeface="Arial"/>
                          <a:cs typeface="Arial"/>
                          <a:sym typeface="Arial"/>
                        </a:rPr>
                        <a:t>Replications</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a:latin typeface="Arial"/>
                          <a:ea typeface="Arial"/>
                          <a:cs typeface="Arial"/>
                          <a:sym typeface="Arial"/>
                        </a:rPr>
                        <a:t>3 </a:t>
                      </a:r>
                      <a:endParaRPr/>
                    </a:p>
                    <a:p>
                      <a:pPr indent="0" lvl="0" marL="0" marR="0" rtl="0" algn="l">
                        <a:spcBef>
                          <a:spcPts val="0"/>
                        </a:spcBef>
                        <a:spcAft>
                          <a:spcPts val="0"/>
                        </a:spcAft>
                        <a:buNone/>
                      </a:pPr>
                      <a:r>
                        <a:t/>
                      </a:r>
                      <a:endParaRPr b="0" sz="2000">
                        <a:latin typeface="Arial"/>
                        <a:ea typeface="Arial"/>
                        <a:cs typeface="Arial"/>
                        <a:sym typeface="Arial"/>
                      </a:endParaRPr>
                    </a:p>
                  </a:txBody>
                  <a:tcPr marT="45725" marB="45725" marR="91450" marL="91450"/>
                </a:tc>
              </a:tr>
              <a:tr h="667750">
                <a:tc>
                  <a:txBody>
                    <a:bodyPr/>
                    <a:lstStyle/>
                    <a:p>
                      <a:pPr indent="0" lvl="0" marL="0" marR="0" rtl="0" algn="l">
                        <a:spcBef>
                          <a:spcPts val="0"/>
                        </a:spcBef>
                        <a:spcAft>
                          <a:spcPts val="0"/>
                        </a:spcAft>
                        <a:buNone/>
                      </a:pPr>
                      <a:r>
                        <a:rPr b="1" lang="en-US" sz="2000">
                          <a:latin typeface="Arial"/>
                          <a:ea typeface="Arial"/>
                          <a:cs typeface="Arial"/>
                          <a:sym typeface="Arial"/>
                        </a:rPr>
                        <a:t>Plot size</a:t>
                      </a:r>
                      <a:endParaRPr b="1" sz="20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b="0" lang="en-US" sz="2000">
                          <a:latin typeface="Arial"/>
                          <a:ea typeface="Arial"/>
                          <a:cs typeface="Arial"/>
                          <a:sym typeface="Arial"/>
                        </a:rPr>
                        <a:t>4.8 m x 4.8 m = 23.04 m</a:t>
                      </a:r>
                      <a:r>
                        <a:rPr b="0" baseline="30000" lang="en-US" sz="2000">
                          <a:latin typeface="Arial"/>
                          <a:ea typeface="Arial"/>
                          <a:cs typeface="Arial"/>
                          <a:sym typeface="Arial"/>
                        </a:rPr>
                        <a:t>2</a:t>
                      </a:r>
                      <a:endParaRPr b="0" baseline="30000" sz="2000">
                        <a:latin typeface="Arial"/>
                        <a:ea typeface="Arial"/>
                        <a:cs typeface="Arial"/>
                        <a:sym typeface="Arial"/>
                      </a:endParaRPr>
                    </a:p>
                  </a:txBody>
                  <a:tcPr marT="45725" marB="45725" marR="91450" marL="91450"/>
                </a:tc>
              </a:tr>
              <a:tr h="477325">
                <a:tc>
                  <a:txBody>
                    <a:bodyPr/>
                    <a:lstStyle/>
                    <a:p>
                      <a:pPr indent="0" lvl="0" marL="0" marR="0" rtl="0" algn="l">
                        <a:spcBef>
                          <a:spcPts val="0"/>
                        </a:spcBef>
                        <a:spcAft>
                          <a:spcPts val="0"/>
                        </a:spcAft>
                        <a:buNone/>
                      </a:pPr>
                      <a:r>
                        <a:rPr b="1" lang="en-US" sz="2000">
                          <a:latin typeface="Arial"/>
                          <a:ea typeface="Arial"/>
                          <a:cs typeface="Arial"/>
                          <a:sym typeface="Arial"/>
                        </a:rPr>
                        <a:t>Rice variety </a:t>
                      </a:r>
                      <a:endParaRPr b="1" sz="20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b="0" lang="en-US" sz="2000">
                          <a:latin typeface="Arial"/>
                          <a:ea typeface="Arial"/>
                          <a:cs typeface="Arial"/>
                          <a:sym typeface="Arial"/>
                        </a:rPr>
                        <a:t>Pusa Basmati 1</a:t>
                      </a:r>
                      <a:endParaRPr b="0" sz="2000">
                        <a:latin typeface="Arial"/>
                        <a:ea typeface="Arial"/>
                        <a:cs typeface="Arial"/>
                        <a:sym typeface="Arial"/>
                      </a:endParaRPr>
                    </a:p>
                  </a:txBody>
                  <a:tcPr marT="45725" marB="45725" marR="91450" marL="91450"/>
                </a:tc>
              </a:tr>
            </a:tbl>
          </a:graphicData>
        </a:graphic>
      </p:graphicFrame>
      <p:sp>
        <p:nvSpPr>
          <p:cNvPr id="273" name="Google Shape;273;p10"/>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274" name="Google Shape;274;p10"/>
          <p:cNvSpPr txBox="1"/>
          <p:nvPr/>
        </p:nvSpPr>
        <p:spPr>
          <a:xfrm>
            <a:off x="1721222" y="5987960"/>
            <a:ext cx="988958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Location of the Experiment </a:t>
            </a:r>
            <a:r>
              <a:rPr lang="en-US" sz="2000">
                <a:solidFill>
                  <a:schemeClr val="dk1"/>
                </a:solidFill>
                <a:latin typeface="Arial"/>
                <a:ea typeface="Arial"/>
                <a:cs typeface="Arial"/>
                <a:sym typeface="Arial"/>
              </a:rPr>
              <a:t>: ICAR-Indian Agricultural Research Institute, New Delhi</a:t>
            </a:r>
            <a:endParaRPr/>
          </a:p>
        </p:txBody>
      </p:sp>
      <p:sp>
        <p:nvSpPr>
          <p:cNvPr id="275" name="Google Shape;275;p10"/>
          <p:cNvSpPr/>
          <p:nvPr/>
        </p:nvSpPr>
        <p:spPr>
          <a:xfrm>
            <a:off x="678204" y="649529"/>
            <a:ext cx="1112797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Arial"/>
                <a:ea typeface="Arial"/>
                <a:cs typeface="Arial"/>
                <a:sym typeface="Arial"/>
              </a:rPr>
              <a:t>Title of Experiment</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Effect of nutrient management options on productivity and nutritional quality of organically-grown </a:t>
            </a:r>
            <a:r>
              <a:rPr b="1" i="1" lang="en-US" sz="1800">
                <a:solidFill>
                  <a:schemeClr val="dk1"/>
                </a:solidFill>
                <a:latin typeface="Arial"/>
                <a:ea typeface="Arial"/>
                <a:cs typeface="Arial"/>
                <a:sym typeface="Arial"/>
              </a:rPr>
              <a:t>Basmati</a:t>
            </a:r>
            <a:r>
              <a:rPr b="1" lang="en-US" sz="1800">
                <a:solidFill>
                  <a:schemeClr val="dk1"/>
                </a:solidFill>
                <a:latin typeface="Arial"/>
                <a:ea typeface="Arial"/>
                <a:cs typeface="Arial"/>
                <a:sym typeface="Arial"/>
              </a:rPr>
              <a:t> rice under the long-term experiment (20 years) of </a:t>
            </a:r>
            <a:r>
              <a:rPr b="1" i="1" lang="en-US" sz="1800">
                <a:solidFill>
                  <a:schemeClr val="dk1"/>
                </a:solidFill>
                <a:latin typeface="Arial"/>
                <a:ea typeface="Arial"/>
                <a:cs typeface="Arial"/>
                <a:sym typeface="Arial"/>
              </a:rPr>
              <a:t>Basmati</a:t>
            </a:r>
            <a:r>
              <a:rPr b="1" lang="en-US" sz="1800">
                <a:solidFill>
                  <a:schemeClr val="dk1"/>
                </a:solidFill>
                <a:latin typeface="Arial"/>
                <a:ea typeface="Arial"/>
                <a:cs typeface="Arial"/>
                <a:sym typeface="Arial"/>
              </a:rPr>
              <a:t> rice-wheat cropping system</a:t>
            </a:r>
            <a:endParaRPr sz="1800">
              <a:solidFill>
                <a:schemeClr val="dk1"/>
              </a:solidFill>
              <a:latin typeface="Arial"/>
              <a:ea typeface="Arial"/>
              <a:cs typeface="Arial"/>
              <a:sym typeface="Arial"/>
            </a:endParaRPr>
          </a:p>
        </p:txBody>
      </p:sp>
      <p:sp>
        <p:nvSpPr>
          <p:cNvPr id="276" name="Google Shape;276;p10"/>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277" name="Google Shape;277;p10"/>
          <p:cNvPicPr preferRelativeResize="0"/>
          <p:nvPr/>
        </p:nvPicPr>
        <p:blipFill rotWithShape="1">
          <a:blip r:embed="rId3">
            <a:alphaModFix/>
          </a:blip>
          <a:srcRect b="0" l="0" r="0" t="0"/>
          <a:stretch/>
        </p:blipFill>
        <p:spPr>
          <a:xfrm>
            <a:off x="36151" y="3131"/>
            <a:ext cx="264479" cy="354874"/>
          </a:xfrm>
          <a:prstGeom prst="rect">
            <a:avLst/>
          </a:prstGeom>
          <a:noFill/>
          <a:ln>
            <a:noFill/>
          </a:ln>
        </p:spPr>
      </p:pic>
      <p:pic>
        <p:nvPicPr>
          <p:cNvPr descr="mso79BC" id="278" name="Google Shape;278;p10"/>
          <p:cNvPicPr preferRelativeResize="0"/>
          <p:nvPr/>
        </p:nvPicPr>
        <p:blipFill rotWithShape="1">
          <a:blip r:embed="rId4">
            <a:alphaModFix/>
          </a:blip>
          <a:srcRect b="0" l="0" r="0" t="0"/>
          <a:stretch/>
        </p:blipFill>
        <p:spPr>
          <a:xfrm>
            <a:off x="23988" y="6184313"/>
            <a:ext cx="264479" cy="354874"/>
          </a:xfrm>
          <a:prstGeom prst="rect">
            <a:avLst/>
          </a:prstGeom>
          <a:noFill/>
          <a:ln>
            <a:noFill/>
          </a:ln>
        </p:spPr>
      </p:pic>
      <p:sp>
        <p:nvSpPr>
          <p:cNvPr id="279" name="Google Shape;279;p10"/>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285" name="Google Shape;285;p11"/>
          <p:cNvSpPr txBox="1"/>
          <p:nvPr/>
        </p:nvSpPr>
        <p:spPr>
          <a:xfrm>
            <a:off x="857249" y="56377"/>
            <a:ext cx="61340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OBJECTIVES</a:t>
            </a:r>
            <a:endParaRPr/>
          </a:p>
        </p:txBody>
      </p:sp>
      <p:sp>
        <p:nvSpPr>
          <p:cNvPr id="286" name="Google Shape;286;p11"/>
          <p:cNvSpPr txBox="1"/>
          <p:nvPr/>
        </p:nvSpPr>
        <p:spPr>
          <a:xfrm>
            <a:off x="857248" y="677211"/>
            <a:ext cx="10753561" cy="280532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To study the effect of different combinations of organic manures on the yield and grain quality of rice </a:t>
            </a:r>
            <a:endParaRPr/>
          </a:p>
          <a:p>
            <a:pPr indent="-342900" lvl="0" marL="342900" marR="0" rtl="0" algn="l">
              <a:lnSpc>
                <a:spcPct val="15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To assess the impact of different combinations of organic manures on soil health under organic farming in rice</a:t>
            </a:r>
            <a:endParaRPr/>
          </a:p>
          <a:p>
            <a:pPr indent="-342900" lvl="0" marL="342900" marR="0" rtl="0" algn="l">
              <a:lnSpc>
                <a:spcPct val="15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To find out the most economic combination of organic manures and biofertilizers for organic farming of rice</a:t>
            </a:r>
            <a:endParaRPr/>
          </a:p>
        </p:txBody>
      </p:sp>
      <p:sp>
        <p:nvSpPr>
          <p:cNvPr id="287" name="Google Shape;287;p11"/>
          <p:cNvSpPr/>
          <p:nvPr/>
        </p:nvSpPr>
        <p:spPr>
          <a:xfrm>
            <a:off x="438149" y="4786074"/>
            <a:ext cx="9261436" cy="96141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The present experiment was initiated in </a:t>
            </a:r>
            <a:r>
              <a:rPr b="1" lang="en-US" sz="2000">
                <a:solidFill>
                  <a:schemeClr val="dk1"/>
                </a:solidFill>
                <a:latin typeface="Arial"/>
                <a:ea typeface="Arial"/>
                <a:cs typeface="Arial"/>
                <a:sym typeface="Arial"/>
              </a:rPr>
              <a:t>year 2003 </a:t>
            </a:r>
            <a:r>
              <a:rPr lang="en-US" sz="2000">
                <a:solidFill>
                  <a:schemeClr val="dk1"/>
                </a:solidFill>
                <a:latin typeface="Arial"/>
                <a:ea typeface="Arial"/>
                <a:cs typeface="Arial"/>
                <a:sym typeface="Arial"/>
              </a:rPr>
              <a:t>and continuing…</a:t>
            </a:r>
            <a:endParaRPr/>
          </a:p>
          <a:p>
            <a:pPr indent="-285750" lvl="0" marL="28575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Arial"/>
                <a:ea typeface="Arial"/>
                <a:cs typeface="Arial"/>
                <a:sym typeface="Arial"/>
              </a:rPr>
              <a:t>Rice-Wheat cropping system </a:t>
            </a:r>
            <a:r>
              <a:rPr lang="en-US" sz="2000">
                <a:solidFill>
                  <a:schemeClr val="dk1"/>
                </a:solidFill>
                <a:latin typeface="Arial"/>
                <a:ea typeface="Arial"/>
                <a:cs typeface="Arial"/>
                <a:sym typeface="Arial"/>
              </a:rPr>
              <a:t>is been followed till date</a:t>
            </a:r>
            <a:endParaRPr/>
          </a:p>
        </p:txBody>
      </p:sp>
      <p:sp>
        <p:nvSpPr>
          <p:cNvPr id="288" name="Google Shape;288;p11"/>
          <p:cNvSpPr txBox="1"/>
          <p:nvPr/>
        </p:nvSpPr>
        <p:spPr>
          <a:xfrm>
            <a:off x="857248" y="3866504"/>
            <a:ext cx="613409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HISTORY OF THE EXPERIMENT </a:t>
            </a:r>
            <a:endParaRPr/>
          </a:p>
        </p:txBody>
      </p:sp>
      <p:pic>
        <p:nvPicPr>
          <p:cNvPr id="289" name="Google Shape;289;p11"/>
          <p:cNvPicPr preferRelativeResize="0"/>
          <p:nvPr/>
        </p:nvPicPr>
        <p:blipFill rotWithShape="1">
          <a:blip r:embed="rId3">
            <a:alphaModFix/>
          </a:blip>
          <a:srcRect b="0" l="0" r="0" t="0"/>
          <a:stretch/>
        </p:blipFill>
        <p:spPr>
          <a:xfrm>
            <a:off x="8609427" y="4370532"/>
            <a:ext cx="3363333" cy="2053381"/>
          </a:xfrm>
          <a:prstGeom prst="rect">
            <a:avLst/>
          </a:prstGeom>
          <a:noFill/>
          <a:ln>
            <a:noFill/>
          </a:ln>
        </p:spPr>
      </p:pic>
      <p:sp>
        <p:nvSpPr>
          <p:cNvPr id="290" name="Google Shape;290;p11"/>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291" name="Google Shape;291;p11"/>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292" name="Google Shape;292;p11"/>
          <p:cNvPicPr preferRelativeResize="0"/>
          <p:nvPr/>
        </p:nvPicPr>
        <p:blipFill rotWithShape="1">
          <a:blip r:embed="rId4">
            <a:alphaModFix/>
          </a:blip>
          <a:srcRect b="0" l="0" r="0" t="0"/>
          <a:stretch/>
        </p:blipFill>
        <p:spPr>
          <a:xfrm>
            <a:off x="36151" y="3131"/>
            <a:ext cx="264479" cy="354874"/>
          </a:xfrm>
          <a:prstGeom prst="rect">
            <a:avLst/>
          </a:prstGeom>
          <a:noFill/>
          <a:ln>
            <a:noFill/>
          </a:ln>
        </p:spPr>
      </p:pic>
      <p:pic>
        <p:nvPicPr>
          <p:cNvPr descr="mso79BC" id="293" name="Google Shape;293;p11"/>
          <p:cNvPicPr preferRelativeResize="0"/>
          <p:nvPr/>
        </p:nvPicPr>
        <p:blipFill rotWithShape="1">
          <a:blip r:embed="rId5">
            <a:alphaModFix/>
          </a:blip>
          <a:srcRect b="0" l="0" r="0" t="0"/>
          <a:stretch/>
        </p:blipFill>
        <p:spPr>
          <a:xfrm>
            <a:off x="23988" y="6184313"/>
            <a:ext cx="264479" cy="354874"/>
          </a:xfrm>
          <a:prstGeom prst="rect">
            <a:avLst/>
          </a:prstGeom>
          <a:noFill/>
          <a:ln>
            <a:noFill/>
          </a:ln>
        </p:spPr>
      </p:pic>
      <p:sp>
        <p:nvSpPr>
          <p:cNvPr id="294" name="Google Shape;294;p11"/>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300" name="Google Shape;300;p12"/>
          <p:cNvSpPr/>
          <p:nvPr/>
        </p:nvSpPr>
        <p:spPr>
          <a:xfrm>
            <a:off x="422031" y="160902"/>
            <a:ext cx="11395721" cy="646331"/>
          </a:xfrm>
          <a:prstGeom prst="rect">
            <a:avLst/>
          </a:prstGeom>
          <a:solidFill>
            <a:srgbClr val="F4B47C"/>
          </a:solidFill>
          <a:ln cap="rnd" cmpd="sng" w="12700">
            <a:solidFill>
              <a:srgbClr val="E1B8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Arial"/>
                <a:ea typeface="Arial"/>
                <a:cs typeface="Arial"/>
                <a:sym typeface="Arial"/>
              </a:rPr>
              <a:t>Table 1.</a:t>
            </a:r>
            <a:r>
              <a:rPr lang="en-US" sz="1800">
                <a:solidFill>
                  <a:schemeClr val="dk1"/>
                </a:solidFill>
                <a:latin typeface="Arial"/>
                <a:ea typeface="Arial"/>
                <a:cs typeface="Arial"/>
                <a:sym typeface="Arial"/>
              </a:rPr>
              <a:t> Effect of organic nutrient management options on the productivity of </a:t>
            </a:r>
            <a:r>
              <a:rPr i="1" lang="en-US" sz="1800">
                <a:solidFill>
                  <a:schemeClr val="dk1"/>
                </a:solidFill>
                <a:latin typeface="Arial"/>
                <a:ea typeface="Arial"/>
                <a:cs typeface="Arial"/>
                <a:sym typeface="Arial"/>
              </a:rPr>
              <a:t>Basmati</a:t>
            </a:r>
            <a:r>
              <a:rPr lang="en-US" sz="1800">
                <a:solidFill>
                  <a:schemeClr val="dk1"/>
                </a:solidFill>
                <a:latin typeface="Arial"/>
                <a:ea typeface="Arial"/>
                <a:cs typeface="Arial"/>
                <a:sym typeface="Arial"/>
              </a:rPr>
              <a:t> rice under the long-term experiment (20 years)</a:t>
            </a:r>
            <a:endParaRPr sz="1800">
              <a:solidFill>
                <a:schemeClr val="dk1"/>
              </a:solidFill>
              <a:latin typeface="Arial"/>
              <a:ea typeface="Arial"/>
              <a:cs typeface="Arial"/>
              <a:sym typeface="Arial"/>
            </a:endParaRPr>
          </a:p>
        </p:txBody>
      </p:sp>
      <p:graphicFrame>
        <p:nvGraphicFramePr>
          <p:cNvPr id="301" name="Google Shape;301;p12"/>
          <p:cNvGraphicFramePr/>
          <p:nvPr/>
        </p:nvGraphicFramePr>
        <p:xfrm>
          <a:off x="546415" y="1135916"/>
          <a:ext cx="3000000" cy="3000000"/>
        </p:xfrm>
        <a:graphic>
          <a:graphicData uri="http://schemas.openxmlformats.org/drawingml/2006/table">
            <a:tbl>
              <a:tblPr>
                <a:noFill/>
                <a:tableStyleId>{F44418F6-2332-4D65-A2B9-ED739B7F38FE}</a:tableStyleId>
              </a:tblPr>
              <a:tblGrid>
                <a:gridCol w="3703300"/>
                <a:gridCol w="2038550"/>
                <a:gridCol w="1969650"/>
                <a:gridCol w="1779275"/>
                <a:gridCol w="1780575"/>
              </a:tblGrid>
              <a:tr h="873925">
                <a:tc>
                  <a:txBody>
                    <a:bodyPr/>
                    <a:lstStyle/>
                    <a:p>
                      <a:pPr indent="0" lvl="0" marL="0" marR="0" rtl="0" algn="l">
                        <a:spcBef>
                          <a:spcPts val="0"/>
                        </a:spcBef>
                        <a:spcAft>
                          <a:spcPts val="0"/>
                        </a:spcAft>
                        <a:buNone/>
                      </a:pPr>
                      <a:r>
                        <a:rPr b="1" lang="en-US" sz="2000">
                          <a:solidFill>
                            <a:srgbClr val="002060"/>
                          </a:solidFill>
                          <a:latin typeface="Arial"/>
                          <a:ea typeface="Arial"/>
                          <a:cs typeface="Arial"/>
                          <a:sym typeface="Arial"/>
                        </a:rPr>
                        <a:t>Treatment</a:t>
                      </a:r>
                      <a:endParaRPr b="1" sz="2800">
                        <a:solidFill>
                          <a:srgbClr val="002060"/>
                        </a:solidFill>
                        <a:latin typeface="Arial"/>
                        <a:ea typeface="Arial"/>
                        <a:cs typeface="Arial"/>
                        <a:sym typeface="Arial"/>
                      </a:endParaRPr>
                    </a:p>
                  </a:txBody>
                  <a:tcPr marT="0" marB="0" marR="68575" marL="68575"/>
                </a:tc>
                <a:tc>
                  <a:txBody>
                    <a:bodyPr/>
                    <a:lstStyle/>
                    <a:p>
                      <a:pPr indent="0" lvl="0" marL="0" marR="0" rtl="0" algn="ctr">
                        <a:lnSpc>
                          <a:spcPct val="100000"/>
                        </a:lnSpc>
                        <a:spcBef>
                          <a:spcPts val="0"/>
                        </a:spcBef>
                        <a:spcAft>
                          <a:spcPts val="0"/>
                        </a:spcAft>
                        <a:buClr>
                          <a:srgbClr val="002060"/>
                        </a:buClr>
                        <a:buSzPts val="2000"/>
                        <a:buFont typeface="Arial"/>
                        <a:buNone/>
                      </a:pPr>
                      <a:r>
                        <a:rPr b="1" lang="en-US" sz="2000">
                          <a:solidFill>
                            <a:srgbClr val="002060"/>
                          </a:solidFill>
                          <a:latin typeface="Arial"/>
                          <a:ea typeface="Arial"/>
                          <a:cs typeface="Arial"/>
                          <a:sym typeface="Arial"/>
                        </a:rPr>
                        <a:t>Grain yield </a:t>
                      </a:r>
                      <a:endParaRPr/>
                    </a:p>
                    <a:p>
                      <a:pPr indent="0" lvl="0" marL="0" marR="0" rtl="0" algn="ctr">
                        <a:lnSpc>
                          <a:spcPct val="100000"/>
                        </a:lnSpc>
                        <a:spcBef>
                          <a:spcPts val="0"/>
                        </a:spcBef>
                        <a:spcAft>
                          <a:spcPts val="0"/>
                        </a:spcAft>
                        <a:buClr>
                          <a:srgbClr val="002060"/>
                        </a:buClr>
                        <a:buSzPts val="2000"/>
                        <a:buFont typeface="Arial"/>
                        <a:buNone/>
                      </a:pPr>
                      <a:r>
                        <a:rPr b="1" lang="en-US" sz="2000">
                          <a:solidFill>
                            <a:srgbClr val="002060"/>
                          </a:solidFill>
                          <a:latin typeface="Arial"/>
                          <a:ea typeface="Arial"/>
                          <a:cs typeface="Arial"/>
                          <a:sym typeface="Arial"/>
                        </a:rPr>
                        <a:t>(t ha</a:t>
                      </a:r>
                      <a:r>
                        <a:rPr b="1" baseline="30000" lang="en-US" sz="2000">
                          <a:solidFill>
                            <a:srgbClr val="002060"/>
                          </a:solidFill>
                          <a:latin typeface="Arial"/>
                          <a:ea typeface="Arial"/>
                          <a:cs typeface="Arial"/>
                          <a:sym typeface="Arial"/>
                        </a:rPr>
                        <a:t>–1</a:t>
                      </a:r>
                      <a:r>
                        <a:rPr b="1" lang="en-US" sz="2000">
                          <a:solidFill>
                            <a:srgbClr val="002060"/>
                          </a:solidFill>
                          <a:latin typeface="Arial"/>
                          <a:ea typeface="Arial"/>
                          <a:cs typeface="Arial"/>
                          <a:sym typeface="Arial"/>
                        </a:rPr>
                        <a:t>)</a:t>
                      </a:r>
                      <a:endParaRPr b="1" sz="2000">
                        <a:solidFill>
                          <a:srgbClr val="002060"/>
                        </a:solidFill>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b="1" lang="en-US" sz="2000">
                          <a:solidFill>
                            <a:srgbClr val="002060"/>
                          </a:solidFill>
                          <a:latin typeface="Arial"/>
                          <a:ea typeface="Arial"/>
                          <a:cs typeface="Arial"/>
                          <a:sym typeface="Arial"/>
                        </a:rPr>
                        <a:t>Straw yield </a:t>
                      </a:r>
                      <a:endParaRPr/>
                    </a:p>
                    <a:p>
                      <a:pPr indent="0" lvl="0" marL="0" marR="0" rtl="0" algn="ctr">
                        <a:spcBef>
                          <a:spcPts val="0"/>
                        </a:spcBef>
                        <a:spcAft>
                          <a:spcPts val="0"/>
                        </a:spcAft>
                        <a:buNone/>
                      </a:pPr>
                      <a:r>
                        <a:rPr b="1" lang="en-US" sz="2000">
                          <a:solidFill>
                            <a:srgbClr val="002060"/>
                          </a:solidFill>
                          <a:latin typeface="Arial"/>
                          <a:ea typeface="Arial"/>
                          <a:cs typeface="Arial"/>
                          <a:sym typeface="Arial"/>
                        </a:rPr>
                        <a:t>(t ha</a:t>
                      </a:r>
                      <a:r>
                        <a:rPr b="1" baseline="30000" lang="en-US" sz="2000">
                          <a:solidFill>
                            <a:srgbClr val="002060"/>
                          </a:solidFill>
                          <a:latin typeface="Arial"/>
                          <a:ea typeface="Arial"/>
                          <a:cs typeface="Arial"/>
                          <a:sym typeface="Arial"/>
                        </a:rPr>
                        <a:t>–1</a:t>
                      </a:r>
                      <a:r>
                        <a:rPr b="1" lang="en-US" sz="2000">
                          <a:solidFill>
                            <a:srgbClr val="002060"/>
                          </a:solidFill>
                          <a:latin typeface="Arial"/>
                          <a:ea typeface="Arial"/>
                          <a:cs typeface="Arial"/>
                          <a:sym typeface="Arial"/>
                        </a:rPr>
                        <a:t>)</a:t>
                      </a:r>
                      <a:endParaRPr b="1" sz="2800">
                        <a:solidFill>
                          <a:srgbClr val="002060"/>
                        </a:solidFill>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b="1" lang="en-US" sz="2000">
                          <a:solidFill>
                            <a:srgbClr val="002060"/>
                          </a:solidFill>
                          <a:latin typeface="Arial"/>
                          <a:ea typeface="Arial"/>
                          <a:cs typeface="Arial"/>
                          <a:sym typeface="Arial"/>
                        </a:rPr>
                        <a:t>Biological yield (t ha</a:t>
                      </a:r>
                      <a:r>
                        <a:rPr b="1" baseline="30000" lang="en-US" sz="2000">
                          <a:solidFill>
                            <a:srgbClr val="002060"/>
                          </a:solidFill>
                          <a:latin typeface="Arial"/>
                          <a:ea typeface="Arial"/>
                          <a:cs typeface="Arial"/>
                          <a:sym typeface="Arial"/>
                        </a:rPr>
                        <a:t>–1</a:t>
                      </a:r>
                      <a:r>
                        <a:rPr b="1" lang="en-US" sz="2000">
                          <a:solidFill>
                            <a:srgbClr val="002060"/>
                          </a:solidFill>
                          <a:latin typeface="Arial"/>
                          <a:ea typeface="Arial"/>
                          <a:cs typeface="Arial"/>
                          <a:sym typeface="Arial"/>
                        </a:rPr>
                        <a:t>)</a:t>
                      </a:r>
                      <a:endParaRPr b="1" sz="2800">
                        <a:solidFill>
                          <a:srgbClr val="002060"/>
                        </a:solidFill>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b="1" lang="en-US" sz="2000">
                          <a:solidFill>
                            <a:srgbClr val="002060"/>
                          </a:solidFill>
                          <a:latin typeface="Arial"/>
                          <a:ea typeface="Arial"/>
                          <a:cs typeface="Arial"/>
                          <a:sym typeface="Arial"/>
                        </a:rPr>
                        <a:t>Harvest Index (%)</a:t>
                      </a:r>
                      <a:endParaRPr b="1" sz="2800">
                        <a:solidFill>
                          <a:srgbClr val="002060"/>
                        </a:solidFill>
                        <a:latin typeface="Arial"/>
                        <a:ea typeface="Arial"/>
                        <a:cs typeface="Arial"/>
                        <a:sym typeface="Arial"/>
                      </a:endParaRPr>
                    </a:p>
                  </a:txBody>
                  <a:tcPr marT="0" marB="0" marR="68575" marL="68575"/>
                </a:tc>
              </a:tr>
              <a:tr h="436975">
                <a:tc>
                  <a:txBody>
                    <a:bodyPr/>
                    <a:lstStyle/>
                    <a:p>
                      <a:pPr indent="0" lvl="0" marL="0" marR="0" rtl="0" algn="l">
                        <a:spcBef>
                          <a:spcPts val="0"/>
                        </a:spcBef>
                        <a:spcAft>
                          <a:spcPts val="0"/>
                        </a:spcAft>
                        <a:buNone/>
                      </a:pPr>
                      <a:r>
                        <a:rPr lang="en-US" sz="2000">
                          <a:latin typeface="Arial"/>
                          <a:ea typeface="Arial"/>
                          <a:cs typeface="Arial"/>
                          <a:sym typeface="Arial"/>
                        </a:rPr>
                        <a:t>Control</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2.23</a:t>
                      </a:r>
                      <a:r>
                        <a:rPr baseline="30000" lang="en-US" sz="2000">
                          <a:latin typeface="Arial"/>
                          <a:ea typeface="Arial"/>
                          <a:cs typeface="Arial"/>
                          <a:sym typeface="Arial"/>
                        </a:rPr>
                        <a:t>c</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8.42</a:t>
                      </a:r>
                      <a:r>
                        <a:rPr baseline="30000" lang="en-US" sz="2000">
                          <a:latin typeface="Arial"/>
                          <a:ea typeface="Arial"/>
                          <a:cs typeface="Arial"/>
                          <a:sym typeface="Arial"/>
                        </a:rPr>
                        <a:t>d</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10.65</a:t>
                      </a:r>
                      <a:r>
                        <a:rPr baseline="30000" lang="en-US" sz="2000">
                          <a:latin typeface="Arial"/>
                          <a:ea typeface="Arial"/>
                          <a:cs typeface="Arial"/>
                          <a:sym typeface="Arial"/>
                        </a:rPr>
                        <a:t>d</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20.9</a:t>
                      </a:r>
                      <a:r>
                        <a:rPr baseline="30000" lang="en-US" sz="2000">
                          <a:latin typeface="Arial"/>
                          <a:ea typeface="Arial"/>
                          <a:cs typeface="Arial"/>
                          <a:sym typeface="Arial"/>
                        </a:rPr>
                        <a:t>b</a:t>
                      </a:r>
                      <a:endParaRPr sz="2800">
                        <a:latin typeface="Arial"/>
                        <a:ea typeface="Arial"/>
                        <a:cs typeface="Arial"/>
                        <a:sym typeface="Arial"/>
                      </a:endParaRPr>
                    </a:p>
                  </a:txBody>
                  <a:tcPr marT="0" marB="0" marR="68575" marL="68575"/>
                </a:tc>
              </a:tr>
              <a:tr h="436975">
                <a:tc>
                  <a:txBody>
                    <a:bodyPr/>
                    <a:lstStyle/>
                    <a:p>
                      <a:pPr indent="0" lvl="0" marL="0" marR="0" rtl="0" algn="l">
                        <a:spcBef>
                          <a:spcPts val="0"/>
                        </a:spcBef>
                        <a:spcAft>
                          <a:spcPts val="0"/>
                        </a:spcAft>
                        <a:buNone/>
                      </a:pPr>
                      <a:r>
                        <a:rPr lang="en-US" sz="2000">
                          <a:latin typeface="Arial"/>
                          <a:ea typeface="Arial"/>
                          <a:cs typeface="Arial"/>
                          <a:sym typeface="Arial"/>
                        </a:rPr>
                        <a:t>FYM @ 10 t/ha</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3.62</a:t>
                      </a:r>
                      <a:r>
                        <a:rPr baseline="30000" lang="en-US" sz="2000">
                          <a:latin typeface="Arial"/>
                          <a:ea typeface="Arial"/>
                          <a:cs typeface="Arial"/>
                          <a:sym typeface="Arial"/>
                        </a:rPr>
                        <a:t>b</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11.44</a:t>
                      </a:r>
                      <a:r>
                        <a:rPr baseline="30000" lang="en-US" sz="2000">
                          <a:latin typeface="Arial"/>
                          <a:ea typeface="Arial"/>
                          <a:cs typeface="Arial"/>
                          <a:sym typeface="Arial"/>
                        </a:rPr>
                        <a:t>bc</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15.07</a:t>
                      </a:r>
                      <a:r>
                        <a:rPr baseline="30000" lang="en-US" sz="2000">
                          <a:latin typeface="Arial"/>
                          <a:ea typeface="Arial"/>
                          <a:cs typeface="Arial"/>
                          <a:sym typeface="Arial"/>
                        </a:rPr>
                        <a:t>bc</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24.1</a:t>
                      </a:r>
                      <a:r>
                        <a:rPr baseline="30000" lang="en-US" sz="2000">
                          <a:latin typeface="Arial"/>
                          <a:ea typeface="Arial"/>
                          <a:cs typeface="Arial"/>
                          <a:sym typeface="Arial"/>
                        </a:rPr>
                        <a:t>a</a:t>
                      </a:r>
                      <a:endParaRPr sz="2800">
                        <a:latin typeface="Arial"/>
                        <a:ea typeface="Arial"/>
                        <a:cs typeface="Arial"/>
                        <a:sym typeface="Arial"/>
                      </a:endParaRPr>
                    </a:p>
                  </a:txBody>
                  <a:tcPr marT="0" marB="0" marR="68575" marL="68575"/>
                </a:tc>
              </a:tr>
              <a:tr h="682025">
                <a:tc>
                  <a:txBody>
                    <a:bodyPr/>
                    <a:lstStyle/>
                    <a:p>
                      <a:pPr indent="0" lvl="0" marL="0" marR="0" rtl="0" algn="l">
                        <a:spcBef>
                          <a:spcPts val="0"/>
                        </a:spcBef>
                        <a:spcAft>
                          <a:spcPts val="0"/>
                        </a:spcAft>
                        <a:buNone/>
                      </a:pPr>
                      <a:r>
                        <a:rPr i="1" lang="en-US" sz="2000">
                          <a:latin typeface="Arial"/>
                          <a:ea typeface="Arial"/>
                          <a:cs typeface="Arial"/>
                          <a:sym typeface="Arial"/>
                        </a:rPr>
                        <a:t>Sesbania</a:t>
                      </a:r>
                      <a:r>
                        <a:rPr lang="en-US" sz="2000">
                          <a:latin typeface="Arial"/>
                          <a:ea typeface="Arial"/>
                          <a:cs typeface="Arial"/>
                          <a:sym typeface="Arial"/>
                        </a:rPr>
                        <a:t> green manuring (SGM)</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3.43</a:t>
                      </a:r>
                      <a:r>
                        <a:rPr baseline="30000" lang="en-US" sz="2000">
                          <a:latin typeface="Arial"/>
                          <a:ea typeface="Arial"/>
                          <a:cs typeface="Arial"/>
                          <a:sym typeface="Arial"/>
                        </a:rPr>
                        <a:t>b</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11.13</a:t>
                      </a:r>
                      <a:r>
                        <a:rPr baseline="30000" lang="en-US" sz="2000">
                          <a:latin typeface="Arial"/>
                          <a:ea typeface="Arial"/>
                          <a:cs typeface="Arial"/>
                          <a:sym typeface="Arial"/>
                        </a:rPr>
                        <a:t>c</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14.56</a:t>
                      </a:r>
                      <a:r>
                        <a:rPr baseline="30000" lang="en-US" sz="2000">
                          <a:latin typeface="Arial"/>
                          <a:ea typeface="Arial"/>
                          <a:cs typeface="Arial"/>
                          <a:sym typeface="Arial"/>
                        </a:rPr>
                        <a:t>c</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24.3</a:t>
                      </a:r>
                      <a:r>
                        <a:rPr baseline="30000" lang="en-US" sz="2000">
                          <a:latin typeface="Arial"/>
                          <a:ea typeface="Arial"/>
                          <a:cs typeface="Arial"/>
                          <a:sym typeface="Arial"/>
                        </a:rPr>
                        <a:t>a</a:t>
                      </a:r>
                      <a:endParaRPr sz="2800">
                        <a:latin typeface="Arial"/>
                        <a:ea typeface="Arial"/>
                        <a:cs typeface="Arial"/>
                        <a:sym typeface="Arial"/>
                      </a:endParaRPr>
                    </a:p>
                  </a:txBody>
                  <a:tcPr marT="0" marB="0" marR="68575" marL="68575"/>
                </a:tc>
              </a:tr>
              <a:tr h="682025">
                <a:tc>
                  <a:txBody>
                    <a:bodyPr/>
                    <a:lstStyle/>
                    <a:p>
                      <a:pPr indent="0" lvl="0" marL="0" marR="0" rtl="0" algn="l">
                        <a:spcBef>
                          <a:spcPts val="0"/>
                        </a:spcBef>
                        <a:spcAft>
                          <a:spcPts val="0"/>
                        </a:spcAft>
                        <a:buNone/>
                      </a:pPr>
                      <a:r>
                        <a:rPr lang="en-US" sz="2000">
                          <a:latin typeface="Arial"/>
                          <a:ea typeface="Arial"/>
                          <a:cs typeface="Arial"/>
                          <a:sym typeface="Arial"/>
                        </a:rPr>
                        <a:t>SGM + Blue-green algae (BGA)</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3.63</a:t>
                      </a:r>
                      <a:r>
                        <a:rPr baseline="30000" lang="en-US" sz="2000">
                          <a:latin typeface="Arial"/>
                          <a:ea typeface="Arial"/>
                          <a:cs typeface="Arial"/>
                          <a:sym typeface="Arial"/>
                        </a:rPr>
                        <a:t>b</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11.38</a:t>
                      </a:r>
                      <a:r>
                        <a:rPr baseline="30000" lang="en-US" sz="2000">
                          <a:latin typeface="Arial"/>
                          <a:ea typeface="Arial"/>
                          <a:cs typeface="Arial"/>
                          <a:sym typeface="Arial"/>
                        </a:rPr>
                        <a:t>bc</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15.01</a:t>
                      </a:r>
                      <a:r>
                        <a:rPr baseline="30000" lang="en-US" sz="2000">
                          <a:latin typeface="Arial"/>
                          <a:ea typeface="Arial"/>
                          <a:cs typeface="Arial"/>
                          <a:sym typeface="Arial"/>
                        </a:rPr>
                        <a:t>bc</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24.2</a:t>
                      </a:r>
                      <a:r>
                        <a:rPr baseline="30000" lang="en-US" sz="2000">
                          <a:latin typeface="Arial"/>
                          <a:ea typeface="Arial"/>
                          <a:cs typeface="Arial"/>
                          <a:sym typeface="Arial"/>
                        </a:rPr>
                        <a:t>a</a:t>
                      </a:r>
                      <a:endParaRPr sz="2800">
                        <a:latin typeface="Arial"/>
                        <a:ea typeface="Arial"/>
                        <a:cs typeface="Arial"/>
                        <a:sym typeface="Arial"/>
                      </a:endParaRPr>
                    </a:p>
                  </a:txBody>
                  <a:tcPr marT="0" marB="0" marR="68575" marL="68575"/>
                </a:tc>
              </a:tr>
              <a:tr h="436975">
                <a:tc>
                  <a:txBody>
                    <a:bodyPr/>
                    <a:lstStyle/>
                    <a:p>
                      <a:pPr indent="0" lvl="0" marL="0" marR="0" rtl="0" algn="l">
                        <a:spcBef>
                          <a:spcPts val="0"/>
                        </a:spcBef>
                        <a:spcAft>
                          <a:spcPts val="0"/>
                        </a:spcAft>
                        <a:buNone/>
                      </a:pPr>
                      <a:r>
                        <a:rPr lang="en-US" sz="2000">
                          <a:latin typeface="Arial"/>
                          <a:ea typeface="Arial"/>
                          <a:cs typeface="Arial"/>
                          <a:sym typeface="Arial"/>
                        </a:rPr>
                        <a:t>SGM + FYM</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4.16</a:t>
                      </a:r>
                      <a:r>
                        <a:rPr baseline="30000" lang="en-US" sz="2000">
                          <a:latin typeface="Arial"/>
                          <a:ea typeface="Arial"/>
                          <a:cs typeface="Arial"/>
                          <a:sym typeface="Arial"/>
                        </a:rPr>
                        <a:t>a</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12.35</a:t>
                      </a:r>
                      <a:r>
                        <a:rPr baseline="30000" lang="en-US" sz="2000">
                          <a:latin typeface="Arial"/>
                          <a:ea typeface="Arial"/>
                          <a:cs typeface="Arial"/>
                          <a:sym typeface="Arial"/>
                        </a:rPr>
                        <a:t>ab</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16.51</a:t>
                      </a:r>
                      <a:r>
                        <a:rPr baseline="30000" lang="en-US" sz="2000">
                          <a:latin typeface="Arial"/>
                          <a:ea typeface="Arial"/>
                          <a:cs typeface="Arial"/>
                          <a:sym typeface="Arial"/>
                        </a:rPr>
                        <a:t>ab</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25.2</a:t>
                      </a:r>
                      <a:r>
                        <a:rPr baseline="30000" lang="en-US" sz="2000">
                          <a:latin typeface="Arial"/>
                          <a:ea typeface="Arial"/>
                          <a:cs typeface="Arial"/>
                          <a:sym typeface="Arial"/>
                        </a:rPr>
                        <a:t>a</a:t>
                      </a:r>
                      <a:endParaRPr sz="2800">
                        <a:latin typeface="Arial"/>
                        <a:ea typeface="Arial"/>
                        <a:cs typeface="Arial"/>
                        <a:sym typeface="Arial"/>
                      </a:endParaRPr>
                    </a:p>
                  </a:txBody>
                  <a:tcPr marT="0" marB="0" marR="68575" marL="68575"/>
                </a:tc>
              </a:tr>
              <a:tr h="436975">
                <a:tc>
                  <a:txBody>
                    <a:bodyPr/>
                    <a:lstStyle/>
                    <a:p>
                      <a:pPr indent="0" lvl="0" marL="0" marR="0" rtl="0" algn="l">
                        <a:spcBef>
                          <a:spcPts val="0"/>
                        </a:spcBef>
                        <a:spcAft>
                          <a:spcPts val="0"/>
                        </a:spcAft>
                        <a:buNone/>
                      </a:pPr>
                      <a:r>
                        <a:rPr lang="en-US" sz="2000">
                          <a:latin typeface="Arial"/>
                          <a:ea typeface="Arial"/>
                          <a:cs typeface="Arial"/>
                          <a:sym typeface="Arial"/>
                        </a:rPr>
                        <a:t>SGM + FYM + BGA</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4.32</a:t>
                      </a:r>
                      <a:r>
                        <a:rPr baseline="30000" lang="en-US" sz="2000">
                          <a:latin typeface="Arial"/>
                          <a:ea typeface="Arial"/>
                          <a:cs typeface="Arial"/>
                          <a:sym typeface="Arial"/>
                        </a:rPr>
                        <a:t>a</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12.58</a:t>
                      </a:r>
                      <a:r>
                        <a:rPr baseline="30000" lang="en-US" sz="2000">
                          <a:latin typeface="Arial"/>
                          <a:ea typeface="Arial"/>
                          <a:cs typeface="Arial"/>
                          <a:sym typeface="Arial"/>
                        </a:rPr>
                        <a:t>a</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16.90</a:t>
                      </a:r>
                      <a:r>
                        <a:rPr baseline="30000" lang="en-US" sz="2000">
                          <a:latin typeface="Arial"/>
                          <a:ea typeface="Arial"/>
                          <a:cs typeface="Arial"/>
                          <a:sym typeface="Arial"/>
                        </a:rPr>
                        <a:t>a</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25.6</a:t>
                      </a:r>
                      <a:r>
                        <a:rPr baseline="30000" lang="en-US" sz="2000">
                          <a:latin typeface="Arial"/>
                          <a:ea typeface="Arial"/>
                          <a:cs typeface="Arial"/>
                          <a:sym typeface="Arial"/>
                        </a:rPr>
                        <a:t>a</a:t>
                      </a:r>
                      <a:endParaRPr sz="2800">
                        <a:latin typeface="Arial"/>
                        <a:ea typeface="Arial"/>
                        <a:cs typeface="Arial"/>
                        <a:sym typeface="Arial"/>
                      </a:endParaRPr>
                    </a:p>
                  </a:txBody>
                  <a:tcPr marT="0" marB="0" marR="68575" marL="68575"/>
                </a:tc>
              </a:tr>
              <a:tr h="436975">
                <a:tc>
                  <a:txBody>
                    <a:bodyPr/>
                    <a:lstStyle/>
                    <a:p>
                      <a:pPr indent="0" lvl="0" marL="0" marR="0" rtl="0" algn="l">
                        <a:spcBef>
                          <a:spcPts val="0"/>
                        </a:spcBef>
                        <a:spcAft>
                          <a:spcPts val="0"/>
                        </a:spcAft>
                        <a:buNone/>
                      </a:pPr>
                      <a:r>
                        <a:t/>
                      </a:r>
                      <a:endParaRPr sz="1800"/>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0.097</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0.206</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0.348</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0.456</a:t>
                      </a:r>
                      <a:endParaRPr/>
                    </a:p>
                  </a:txBody>
                  <a:tcPr marT="0" marB="0" marR="68575" marL="68575"/>
                </a:tc>
              </a:tr>
              <a:tr h="436975">
                <a:tc>
                  <a:txBody>
                    <a:bodyPr/>
                    <a:lstStyle/>
                    <a:p>
                      <a:pPr indent="0" lvl="0" marL="0" marR="0" rtl="0" algn="l">
                        <a:spcBef>
                          <a:spcPts val="0"/>
                        </a:spcBef>
                        <a:spcAft>
                          <a:spcPts val="0"/>
                        </a:spcAft>
                        <a:buNone/>
                      </a:pPr>
                      <a:r>
                        <a:rPr lang="en-US" sz="2000">
                          <a:latin typeface="Arial"/>
                          <a:ea typeface="Arial"/>
                          <a:cs typeface="Arial"/>
                          <a:sym typeface="Arial"/>
                        </a:rPr>
                        <a:t>LSD (P =0 .05)</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0.310</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0.658</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1.118</a:t>
                      </a:r>
                      <a:endParaRPr sz="28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1.654</a:t>
                      </a:r>
                      <a:endParaRPr sz="2800">
                        <a:latin typeface="Arial"/>
                        <a:ea typeface="Arial"/>
                        <a:cs typeface="Arial"/>
                        <a:sym typeface="Arial"/>
                      </a:endParaRPr>
                    </a:p>
                  </a:txBody>
                  <a:tcPr marT="0" marB="0" marR="68575" marL="68575"/>
                </a:tc>
              </a:tr>
            </a:tbl>
          </a:graphicData>
        </a:graphic>
      </p:graphicFrame>
      <p:sp>
        <p:nvSpPr>
          <p:cNvPr id="302" name="Google Shape;302;p12"/>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303" name="Google Shape;303;p12"/>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304" name="Google Shape;304;p12"/>
          <p:cNvPicPr preferRelativeResize="0"/>
          <p:nvPr/>
        </p:nvPicPr>
        <p:blipFill rotWithShape="1">
          <a:blip r:embed="rId3">
            <a:alphaModFix/>
          </a:blip>
          <a:srcRect b="0" l="0" r="0" t="0"/>
          <a:stretch/>
        </p:blipFill>
        <p:spPr>
          <a:xfrm>
            <a:off x="36151" y="3131"/>
            <a:ext cx="264479" cy="354874"/>
          </a:xfrm>
          <a:prstGeom prst="rect">
            <a:avLst/>
          </a:prstGeom>
          <a:noFill/>
          <a:ln>
            <a:noFill/>
          </a:ln>
        </p:spPr>
      </p:pic>
      <p:pic>
        <p:nvPicPr>
          <p:cNvPr descr="mso79BC" id="305" name="Google Shape;305;p12"/>
          <p:cNvPicPr preferRelativeResize="0"/>
          <p:nvPr/>
        </p:nvPicPr>
        <p:blipFill rotWithShape="1">
          <a:blip r:embed="rId4">
            <a:alphaModFix/>
          </a:blip>
          <a:srcRect b="0" l="0" r="0" t="0"/>
          <a:stretch/>
        </p:blipFill>
        <p:spPr>
          <a:xfrm>
            <a:off x="23988" y="6184313"/>
            <a:ext cx="264479" cy="354874"/>
          </a:xfrm>
          <a:prstGeom prst="rect">
            <a:avLst/>
          </a:prstGeom>
          <a:noFill/>
          <a:ln>
            <a:noFill/>
          </a:ln>
        </p:spPr>
      </p:pic>
      <p:sp>
        <p:nvSpPr>
          <p:cNvPr id="306" name="Google Shape;306;p12"/>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graphicFrame>
        <p:nvGraphicFramePr>
          <p:cNvPr id="312" name="Google Shape;312;p13"/>
          <p:cNvGraphicFramePr/>
          <p:nvPr/>
        </p:nvGraphicFramePr>
        <p:xfrm>
          <a:off x="909786" y="943494"/>
          <a:ext cx="3000000" cy="3000000"/>
        </p:xfrm>
        <a:graphic>
          <a:graphicData uri="http://schemas.openxmlformats.org/drawingml/2006/table">
            <a:tbl>
              <a:tblPr bandRow="1" firstRow="1">
                <a:noFill/>
                <a:tableStyleId>{C2F72D78-FF37-4E9B-A3A6-A6EDD1A67D49}</a:tableStyleId>
              </a:tblPr>
              <a:tblGrid>
                <a:gridCol w="3192625"/>
                <a:gridCol w="3076400"/>
                <a:gridCol w="3379500"/>
              </a:tblGrid>
              <a:tr h="240712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240712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313" name="Google Shape;313;p13"/>
          <p:cNvSpPr txBox="1"/>
          <p:nvPr/>
        </p:nvSpPr>
        <p:spPr>
          <a:xfrm>
            <a:off x="1311563" y="70488"/>
            <a:ext cx="722752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Field experiment treatments photos</a:t>
            </a:r>
            <a:endParaRPr sz="2400">
              <a:solidFill>
                <a:schemeClr val="dk1"/>
              </a:solidFill>
              <a:latin typeface="Arial"/>
              <a:ea typeface="Arial"/>
              <a:cs typeface="Arial"/>
              <a:sym typeface="Arial"/>
            </a:endParaRPr>
          </a:p>
        </p:txBody>
      </p:sp>
      <p:sp>
        <p:nvSpPr>
          <p:cNvPr id="314" name="Google Shape;314;p13"/>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pic>
        <p:nvPicPr>
          <p:cNvPr id="315" name="Google Shape;315;p13"/>
          <p:cNvPicPr preferRelativeResize="0"/>
          <p:nvPr/>
        </p:nvPicPr>
        <p:blipFill rotWithShape="1">
          <a:blip r:embed="rId3">
            <a:alphaModFix/>
          </a:blip>
          <a:srcRect b="0" l="0" r="0" t="0"/>
          <a:stretch/>
        </p:blipFill>
        <p:spPr>
          <a:xfrm>
            <a:off x="4134107" y="990842"/>
            <a:ext cx="3008889" cy="2347398"/>
          </a:xfrm>
          <a:prstGeom prst="rect">
            <a:avLst/>
          </a:prstGeom>
          <a:noFill/>
          <a:ln>
            <a:noFill/>
          </a:ln>
        </p:spPr>
      </p:pic>
      <p:pic>
        <p:nvPicPr>
          <p:cNvPr id="316" name="Google Shape;316;p13"/>
          <p:cNvPicPr preferRelativeResize="0"/>
          <p:nvPr/>
        </p:nvPicPr>
        <p:blipFill rotWithShape="1">
          <a:blip r:embed="rId4">
            <a:alphaModFix/>
          </a:blip>
          <a:srcRect b="0" l="0" r="0" t="0"/>
          <a:stretch/>
        </p:blipFill>
        <p:spPr>
          <a:xfrm>
            <a:off x="7216696" y="990842"/>
            <a:ext cx="3299399" cy="2329132"/>
          </a:xfrm>
          <a:prstGeom prst="rect">
            <a:avLst/>
          </a:prstGeom>
          <a:noFill/>
          <a:ln>
            <a:noFill/>
          </a:ln>
        </p:spPr>
      </p:pic>
      <p:pic>
        <p:nvPicPr>
          <p:cNvPr id="317" name="Google Shape;317;p13"/>
          <p:cNvPicPr preferRelativeResize="0"/>
          <p:nvPr/>
        </p:nvPicPr>
        <p:blipFill rotWithShape="1">
          <a:blip r:embed="rId5">
            <a:alphaModFix/>
          </a:blip>
          <a:srcRect b="0" l="0" r="0" t="0"/>
          <a:stretch/>
        </p:blipFill>
        <p:spPr>
          <a:xfrm>
            <a:off x="927221" y="3331009"/>
            <a:ext cx="3146973" cy="2426739"/>
          </a:xfrm>
          <a:prstGeom prst="rect">
            <a:avLst/>
          </a:prstGeom>
          <a:noFill/>
          <a:ln>
            <a:noFill/>
          </a:ln>
        </p:spPr>
      </p:pic>
      <p:pic>
        <p:nvPicPr>
          <p:cNvPr id="318" name="Google Shape;318;p13"/>
          <p:cNvPicPr preferRelativeResize="0"/>
          <p:nvPr/>
        </p:nvPicPr>
        <p:blipFill rotWithShape="1">
          <a:blip r:embed="rId6">
            <a:alphaModFix/>
          </a:blip>
          <a:srcRect b="0" l="0" r="0" t="0"/>
          <a:stretch/>
        </p:blipFill>
        <p:spPr>
          <a:xfrm>
            <a:off x="4134107" y="3356504"/>
            <a:ext cx="3008889" cy="2401243"/>
          </a:xfrm>
          <a:prstGeom prst="rect">
            <a:avLst/>
          </a:prstGeom>
          <a:noFill/>
          <a:ln>
            <a:noFill/>
          </a:ln>
        </p:spPr>
      </p:pic>
      <p:pic>
        <p:nvPicPr>
          <p:cNvPr id="319" name="Google Shape;319;p13"/>
          <p:cNvPicPr preferRelativeResize="0"/>
          <p:nvPr/>
        </p:nvPicPr>
        <p:blipFill rotWithShape="1">
          <a:blip r:embed="rId7">
            <a:alphaModFix/>
          </a:blip>
          <a:srcRect b="0" l="0" r="0" t="0"/>
          <a:stretch/>
        </p:blipFill>
        <p:spPr>
          <a:xfrm>
            <a:off x="943877" y="957562"/>
            <a:ext cx="3116530" cy="2329132"/>
          </a:xfrm>
          <a:prstGeom prst="rect">
            <a:avLst/>
          </a:prstGeom>
          <a:noFill/>
          <a:ln>
            <a:noFill/>
          </a:ln>
        </p:spPr>
      </p:pic>
      <p:pic>
        <p:nvPicPr>
          <p:cNvPr id="320" name="Google Shape;320;p13"/>
          <p:cNvPicPr preferRelativeResize="0"/>
          <p:nvPr/>
        </p:nvPicPr>
        <p:blipFill rotWithShape="1">
          <a:blip r:embed="rId8">
            <a:alphaModFix/>
          </a:blip>
          <a:srcRect b="0" l="0" r="0" t="0"/>
          <a:stretch/>
        </p:blipFill>
        <p:spPr>
          <a:xfrm>
            <a:off x="7216696" y="3331009"/>
            <a:ext cx="3299399" cy="2412002"/>
          </a:xfrm>
          <a:prstGeom prst="rect">
            <a:avLst/>
          </a:prstGeom>
          <a:noFill/>
          <a:ln>
            <a:noFill/>
          </a:ln>
        </p:spPr>
      </p:pic>
      <p:sp>
        <p:nvSpPr>
          <p:cNvPr id="321" name="Google Shape;321;p13"/>
          <p:cNvSpPr txBox="1"/>
          <p:nvPr/>
        </p:nvSpPr>
        <p:spPr>
          <a:xfrm rot="-5400000">
            <a:off x="-3119131" y="3121221"/>
            <a:ext cx="6550223" cy="307777"/>
          </a:xfrm>
          <a:prstGeom prst="rect">
            <a:avLst/>
          </a:prstGeom>
          <a:solidFill>
            <a:srgbClr val="B0BBC0"/>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322" name="Google Shape;322;p13"/>
          <p:cNvPicPr preferRelativeResize="0"/>
          <p:nvPr/>
        </p:nvPicPr>
        <p:blipFill rotWithShape="1">
          <a:blip r:embed="rId9">
            <a:alphaModFix/>
          </a:blip>
          <a:srcRect b="0" l="0" r="0" t="0"/>
          <a:stretch/>
        </p:blipFill>
        <p:spPr>
          <a:xfrm>
            <a:off x="36151" y="3131"/>
            <a:ext cx="264479" cy="354874"/>
          </a:xfrm>
          <a:prstGeom prst="rect">
            <a:avLst/>
          </a:prstGeom>
          <a:noFill/>
          <a:ln>
            <a:noFill/>
          </a:ln>
        </p:spPr>
      </p:pic>
      <p:pic>
        <p:nvPicPr>
          <p:cNvPr descr="mso79BC" id="323" name="Google Shape;323;p13"/>
          <p:cNvPicPr preferRelativeResize="0"/>
          <p:nvPr/>
        </p:nvPicPr>
        <p:blipFill rotWithShape="1">
          <a:blip r:embed="rId10">
            <a:alphaModFix/>
          </a:blip>
          <a:srcRect b="0" l="0" r="0" t="0"/>
          <a:stretch/>
        </p:blipFill>
        <p:spPr>
          <a:xfrm>
            <a:off x="23988" y="6184313"/>
            <a:ext cx="264479" cy="354874"/>
          </a:xfrm>
          <a:prstGeom prst="rect">
            <a:avLst/>
          </a:prstGeom>
          <a:noFill/>
          <a:ln>
            <a:noFill/>
          </a:ln>
        </p:spPr>
      </p:pic>
      <p:sp>
        <p:nvSpPr>
          <p:cNvPr id="324" name="Google Shape;324;p13"/>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4"/>
          <p:cNvSpPr/>
          <p:nvPr/>
        </p:nvSpPr>
        <p:spPr>
          <a:xfrm>
            <a:off x="422030" y="160559"/>
            <a:ext cx="11355745" cy="646331"/>
          </a:xfrm>
          <a:prstGeom prst="rect">
            <a:avLst/>
          </a:prstGeom>
          <a:solidFill>
            <a:schemeClr val="accent5"/>
          </a:solidFill>
          <a:ln cap="rnd" cmpd="sng" w="22225">
            <a:solidFill>
              <a:srgbClr val="7B8E5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Arial"/>
                <a:ea typeface="Arial"/>
                <a:cs typeface="Arial"/>
                <a:sym typeface="Arial"/>
              </a:rPr>
              <a:t>Figure 1</a:t>
            </a:r>
            <a:r>
              <a:rPr lang="en-US" sz="1800">
                <a:solidFill>
                  <a:schemeClr val="dk1"/>
                </a:solidFill>
                <a:latin typeface="Arial"/>
                <a:ea typeface="Arial"/>
                <a:cs typeface="Arial"/>
                <a:sym typeface="Arial"/>
              </a:rPr>
              <a:t>. Effect of nutrient management options on zinc and nitrogen content of organically-grown </a:t>
            </a:r>
            <a:r>
              <a:rPr i="1" lang="en-US" sz="1800">
                <a:solidFill>
                  <a:schemeClr val="dk1"/>
                </a:solidFill>
                <a:latin typeface="Arial"/>
                <a:ea typeface="Arial"/>
                <a:cs typeface="Arial"/>
                <a:sym typeface="Arial"/>
              </a:rPr>
              <a:t>Basmati</a:t>
            </a:r>
            <a:r>
              <a:rPr lang="en-US" sz="1800">
                <a:solidFill>
                  <a:schemeClr val="dk1"/>
                </a:solidFill>
                <a:latin typeface="Arial"/>
                <a:ea typeface="Arial"/>
                <a:cs typeface="Arial"/>
                <a:sym typeface="Arial"/>
              </a:rPr>
              <a:t> rice under long-term experiment (20 years)</a:t>
            </a:r>
            <a:endParaRPr sz="2400">
              <a:solidFill>
                <a:schemeClr val="dk1"/>
              </a:solidFill>
              <a:latin typeface="Arial"/>
              <a:ea typeface="Arial"/>
              <a:cs typeface="Arial"/>
              <a:sym typeface="Arial"/>
            </a:endParaRPr>
          </a:p>
        </p:txBody>
      </p:sp>
      <p:graphicFrame>
        <p:nvGraphicFramePr>
          <p:cNvPr id="331" name="Google Shape;331;p14"/>
          <p:cNvGraphicFramePr/>
          <p:nvPr/>
        </p:nvGraphicFramePr>
        <p:xfrm>
          <a:off x="1298917" y="940301"/>
          <a:ext cx="9594166" cy="4836718"/>
        </p:xfrm>
        <a:graphic>
          <a:graphicData uri="http://schemas.openxmlformats.org/drawingml/2006/chart">
            <c:chart r:id="rId3"/>
          </a:graphicData>
        </a:graphic>
      </p:graphicFrame>
      <p:sp>
        <p:nvSpPr>
          <p:cNvPr id="332" name="Google Shape;332;p14"/>
          <p:cNvSpPr/>
          <p:nvPr/>
        </p:nvSpPr>
        <p:spPr>
          <a:xfrm>
            <a:off x="577754" y="5816657"/>
            <a:ext cx="1135574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Application of SGM + FYM + BGA recorded the highest nitrogen content in the grain being 14.4% higher,  similarly 20.9% higher zinc concentration in rice grain over the control.</a:t>
            </a:r>
            <a:endParaRPr sz="1600">
              <a:solidFill>
                <a:schemeClr val="dk1"/>
              </a:solidFill>
              <a:latin typeface="Arial"/>
              <a:ea typeface="Arial"/>
              <a:cs typeface="Arial"/>
              <a:sym typeface="Arial"/>
            </a:endParaRPr>
          </a:p>
        </p:txBody>
      </p:sp>
      <p:sp>
        <p:nvSpPr>
          <p:cNvPr id="333" name="Google Shape;333;p14"/>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334" name="Google Shape;334;p14"/>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335" name="Google Shape;335;p14"/>
          <p:cNvPicPr preferRelativeResize="0"/>
          <p:nvPr/>
        </p:nvPicPr>
        <p:blipFill rotWithShape="1">
          <a:blip r:embed="rId4">
            <a:alphaModFix/>
          </a:blip>
          <a:srcRect b="0" l="0" r="0" t="0"/>
          <a:stretch/>
        </p:blipFill>
        <p:spPr>
          <a:xfrm>
            <a:off x="36151" y="3131"/>
            <a:ext cx="264479" cy="354874"/>
          </a:xfrm>
          <a:prstGeom prst="rect">
            <a:avLst/>
          </a:prstGeom>
          <a:noFill/>
          <a:ln>
            <a:noFill/>
          </a:ln>
        </p:spPr>
      </p:pic>
      <p:pic>
        <p:nvPicPr>
          <p:cNvPr descr="mso79BC" id="336" name="Google Shape;336;p14"/>
          <p:cNvPicPr preferRelativeResize="0"/>
          <p:nvPr/>
        </p:nvPicPr>
        <p:blipFill rotWithShape="1">
          <a:blip r:embed="rId5">
            <a:alphaModFix/>
          </a:blip>
          <a:srcRect b="0" l="0" r="0" t="0"/>
          <a:stretch/>
        </p:blipFill>
        <p:spPr>
          <a:xfrm>
            <a:off x="23988" y="6184313"/>
            <a:ext cx="264479" cy="354874"/>
          </a:xfrm>
          <a:prstGeom prst="rect">
            <a:avLst/>
          </a:prstGeom>
          <a:noFill/>
          <a:ln>
            <a:noFill/>
          </a:ln>
        </p:spPr>
      </p:pic>
      <p:sp>
        <p:nvSpPr>
          <p:cNvPr id="337" name="Google Shape;337;p14"/>
          <p:cNvSpPr/>
          <p:nvPr/>
        </p:nvSpPr>
        <p:spPr>
          <a:xfrm>
            <a:off x="3456418" y="60273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338" name="Google Shape;338;p14"/>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aphicFrame>
        <p:nvGraphicFramePr>
          <p:cNvPr id="343" name="Google Shape;343;p15"/>
          <p:cNvGraphicFramePr/>
          <p:nvPr/>
        </p:nvGraphicFramePr>
        <p:xfrm>
          <a:off x="1197293" y="1194198"/>
          <a:ext cx="3000000" cy="3000000"/>
        </p:xfrm>
        <a:graphic>
          <a:graphicData uri="http://schemas.openxmlformats.org/drawingml/2006/table">
            <a:tbl>
              <a:tblPr bandRow="1" firstRow="1">
                <a:noFill/>
                <a:tableStyleId>{01986260-E181-4ACF-B75A-2BFB2D71E8AF}</a:tableStyleId>
              </a:tblPr>
              <a:tblGrid>
                <a:gridCol w="4253150"/>
                <a:gridCol w="2990175"/>
                <a:gridCol w="2550225"/>
              </a:tblGrid>
              <a:tr h="704950">
                <a:tc>
                  <a:txBody>
                    <a:bodyPr/>
                    <a:lstStyle/>
                    <a:p>
                      <a:pPr indent="0" lvl="0" marL="0" marR="0" rtl="0" algn="l">
                        <a:spcBef>
                          <a:spcPts val="0"/>
                        </a:spcBef>
                        <a:spcAft>
                          <a:spcPts val="0"/>
                        </a:spcAft>
                        <a:buNone/>
                      </a:pPr>
                      <a:r>
                        <a:rPr lang="en-US" sz="2000">
                          <a:latin typeface="Arial"/>
                          <a:ea typeface="Arial"/>
                          <a:cs typeface="Arial"/>
                          <a:sym typeface="Arial"/>
                        </a:rPr>
                        <a:t>Treatment</a:t>
                      </a:r>
                      <a:endParaRPr b="1" sz="2000">
                        <a:solidFill>
                          <a:srgbClr val="002060"/>
                        </a:solidFill>
                        <a:latin typeface="Arial"/>
                        <a:ea typeface="Arial"/>
                        <a:cs typeface="Arial"/>
                        <a:sym typeface="Arial"/>
                      </a:endParaRPr>
                    </a:p>
                  </a:txBody>
                  <a:tcPr marT="0" marB="0" marR="68575" marL="68575"/>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strike="noStrike">
                          <a:latin typeface="Arial"/>
                          <a:ea typeface="Arial"/>
                          <a:cs typeface="Arial"/>
                          <a:sym typeface="Arial"/>
                        </a:rPr>
                        <a:t>Nitrogen uptake in grain </a:t>
                      </a:r>
                      <a:endParaRPr/>
                    </a:p>
                    <a:p>
                      <a:pPr indent="0" lvl="0" marL="0" marR="0" rtl="0" algn="ctr">
                        <a:lnSpc>
                          <a:spcPct val="100000"/>
                        </a:lnSpc>
                        <a:spcBef>
                          <a:spcPts val="0"/>
                        </a:spcBef>
                        <a:spcAft>
                          <a:spcPts val="0"/>
                        </a:spcAft>
                        <a:buClr>
                          <a:schemeClr val="dk1"/>
                        </a:buClr>
                        <a:buSzPts val="1800"/>
                        <a:buFont typeface="Arial"/>
                        <a:buNone/>
                      </a:pPr>
                      <a:r>
                        <a:rPr lang="en-US" sz="1800" u="none" strike="noStrike">
                          <a:latin typeface="Arial"/>
                          <a:ea typeface="Arial"/>
                          <a:cs typeface="Arial"/>
                          <a:sym typeface="Arial"/>
                        </a:rPr>
                        <a:t>(kg ha</a:t>
                      </a:r>
                      <a:r>
                        <a:rPr baseline="30000" lang="en-US" sz="1800" u="none" strike="noStrike">
                          <a:latin typeface="Arial"/>
                          <a:ea typeface="Arial"/>
                          <a:cs typeface="Arial"/>
                          <a:sym typeface="Arial"/>
                        </a:rPr>
                        <a:t>-1</a:t>
                      </a:r>
                      <a:r>
                        <a:rPr lang="en-US" sz="1800" u="none" strike="noStrike">
                          <a:latin typeface="Arial"/>
                          <a:ea typeface="Arial"/>
                          <a:cs typeface="Arial"/>
                          <a:sym typeface="Arial"/>
                        </a:rPr>
                        <a:t>)</a:t>
                      </a:r>
                      <a:endParaRPr b="1" i="0" sz="1800" u="none" strike="noStrike">
                        <a:solidFill>
                          <a:srgbClr val="002060"/>
                        </a:solidFill>
                        <a:latin typeface="Arial"/>
                        <a:ea typeface="Arial"/>
                        <a:cs typeface="Arial"/>
                        <a:sym typeface="Arial"/>
                      </a:endParaRPr>
                    </a:p>
                  </a:txBody>
                  <a:tcPr marT="0" marB="0" marR="68575" marL="68575"/>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strike="noStrike">
                          <a:latin typeface="Arial"/>
                          <a:ea typeface="Arial"/>
                          <a:cs typeface="Arial"/>
                          <a:sym typeface="Arial"/>
                        </a:rPr>
                        <a:t>Zinc uptake in grain </a:t>
                      </a:r>
                      <a:endParaRPr/>
                    </a:p>
                    <a:p>
                      <a:pPr indent="0" lvl="0" marL="0" marR="0" rtl="0" algn="ctr">
                        <a:lnSpc>
                          <a:spcPct val="100000"/>
                        </a:lnSpc>
                        <a:spcBef>
                          <a:spcPts val="0"/>
                        </a:spcBef>
                        <a:spcAft>
                          <a:spcPts val="0"/>
                        </a:spcAft>
                        <a:buClr>
                          <a:schemeClr val="dk1"/>
                        </a:buClr>
                        <a:buSzPts val="1800"/>
                        <a:buFont typeface="Arial"/>
                        <a:buNone/>
                      </a:pPr>
                      <a:r>
                        <a:rPr lang="en-US" sz="1800" u="none" strike="noStrike">
                          <a:latin typeface="Arial"/>
                          <a:ea typeface="Arial"/>
                          <a:cs typeface="Arial"/>
                          <a:sym typeface="Arial"/>
                        </a:rPr>
                        <a:t>(g Zn ha</a:t>
                      </a:r>
                      <a:r>
                        <a:rPr baseline="30000" lang="en-US" sz="1800" u="none" strike="noStrike">
                          <a:latin typeface="Arial"/>
                          <a:ea typeface="Arial"/>
                          <a:cs typeface="Arial"/>
                          <a:sym typeface="Arial"/>
                        </a:rPr>
                        <a:t>-1</a:t>
                      </a:r>
                      <a:r>
                        <a:rPr lang="en-US" sz="1800" u="none" strike="noStrike">
                          <a:latin typeface="Arial"/>
                          <a:ea typeface="Arial"/>
                          <a:cs typeface="Arial"/>
                          <a:sym typeface="Arial"/>
                        </a:rPr>
                        <a:t>)</a:t>
                      </a:r>
                      <a:endParaRPr/>
                    </a:p>
                  </a:txBody>
                  <a:tcPr marT="0" marB="0" marR="68575" marL="68575"/>
                </a:tc>
              </a:tr>
              <a:tr h="424400">
                <a:tc>
                  <a:txBody>
                    <a:bodyPr/>
                    <a:lstStyle/>
                    <a:p>
                      <a:pPr indent="0" lvl="0" marL="0" marR="0" rtl="0" algn="l">
                        <a:spcBef>
                          <a:spcPts val="0"/>
                        </a:spcBef>
                        <a:spcAft>
                          <a:spcPts val="0"/>
                        </a:spcAft>
                        <a:buNone/>
                      </a:pPr>
                      <a:r>
                        <a:rPr lang="en-US" sz="2000">
                          <a:latin typeface="Arial"/>
                          <a:ea typeface="Arial"/>
                          <a:cs typeface="Arial"/>
                          <a:sym typeface="Arial"/>
                        </a:rPr>
                        <a:t>Control</a:t>
                      </a:r>
                      <a:endParaRPr b="1" sz="20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24.24</a:t>
                      </a:r>
                      <a:r>
                        <a:rPr baseline="30000" lang="en-US" sz="2000">
                          <a:latin typeface="Arial"/>
                          <a:ea typeface="Arial"/>
                          <a:cs typeface="Arial"/>
                          <a:sym typeface="Arial"/>
                        </a:rPr>
                        <a:t>e</a:t>
                      </a:r>
                      <a:endParaRPr sz="2000">
                        <a:solidFill>
                          <a:schemeClr val="dk1"/>
                        </a:solidFill>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57.31</a:t>
                      </a:r>
                      <a:r>
                        <a:rPr baseline="30000" lang="en-US" sz="2000">
                          <a:latin typeface="Arial"/>
                          <a:ea typeface="Arial"/>
                          <a:cs typeface="Arial"/>
                          <a:sym typeface="Arial"/>
                        </a:rPr>
                        <a:t>e</a:t>
                      </a:r>
                      <a:endParaRPr sz="2000">
                        <a:solidFill>
                          <a:schemeClr val="dk1"/>
                        </a:solidFill>
                        <a:latin typeface="Arial"/>
                        <a:ea typeface="Arial"/>
                        <a:cs typeface="Arial"/>
                        <a:sym typeface="Arial"/>
                      </a:endParaRPr>
                    </a:p>
                  </a:txBody>
                  <a:tcPr marT="0" marB="0" marR="68575" marL="68575"/>
                </a:tc>
              </a:tr>
              <a:tr h="424400">
                <a:tc>
                  <a:txBody>
                    <a:bodyPr/>
                    <a:lstStyle/>
                    <a:p>
                      <a:pPr indent="0" lvl="0" marL="0" marR="0" rtl="0" algn="l">
                        <a:spcBef>
                          <a:spcPts val="0"/>
                        </a:spcBef>
                        <a:spcAft>
                          <a:spcPts val="0"/>
                        </a:spcAft>
                        <a:buNone/>
                      </a:pPr>
                      <a:r>
                        <a:rPr lang="en-US" sz="2000">
                          <a:latin typeface="Arial"/>
                          <a:ea typeface="Arial"/>
                          <a:cs typeface="Arial"/>
                          <a:sym typeface="Arial"/>
                        </a:rPr>
                        <a:t>FYM @ 10 t/ha</a:t>
                      </a:r>
                      <a:endParaRPr b="1" sz="20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43.08</a:t>
                      </a:r>
                      <a:r>
                        <a:rPr baseline="30000" lang="en-US" sz="2000">
                          <a:latin typeface="Arial"/>
                          <a:ea typeface="Arial"/>
                          <a:cs typeface="Arial"/>
                          <a:sym typeface="Arial"/>
                        </a:rPr>
                        <a:t>cd</a:t>
                      </a:r>
                      <a:endParaRPr sz="2000">
                        <a:solidFill>
                          <a:schemeClr val="dk1"/>
                        </a:solidFill>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109.32</a:t>
                      </a:r>
                      <a:r>
                        <a:rPr baseline="30000" lang="en-US" sz="2000">
                          <a:latin typeface="Arial"/>
                          <a:ea typeface="Arial"/>
                          <a:cs typeface="Arial"/>
                          <a:sym typeface="Arial"/>
                        </a:rPr>
                        <a:t>d</a:t>
                      </a:r>
                      <a:endParaRPr sz="2000">
                        <a:solidFill>
                          <a:schemeClr val="dk1"/>
                        </a:solidFill>
                        <a:latin typeface="Arial"/>
                        <a:ea typeface="Arial"/>
                        <a:cs typeface="Arial"/>
                        <a:sym typeface="Arial"/>
                      </a:endParaRPr>
                    </a:p>
                  </a:txBody>
                  <a:tcPr marT="0" marB="0" marR="68575" marL="68575"/>
                </a:tc>
              </a:tr>
              <a:tr h="525100">
                <a:tc>
                  <a:txBody>
                    <a:bodyPr/>
                    <a:lstStyle/>
                    <a:p>
                      <a:pPr indent="0" lvl="0" marL="0" marR="0" rtl="0" algn="l">
                        <a:spcBef>
                          <a:spcPts val="0"/>
                        </a:spcBef>
                        <a:spcAft>
                          <a:spcPts val="0"/>
                        </a:spcAft>
                        <a:buNone/>
                      </a:pPr>
                      <a:r>
                        <a:rPr i="1" lang="en-US" sz="2000">
                          <a:latin typeface="Arial"/>
                          <a:ea typeface="Arial"/>
                          <a:cs typeface="Arial"/>
                          <a:sym typeface="Arial"/>
                        </a:rPr>
                        <a:t>Sesbania</a:t>
                      </a:r>
                      <a:r>
                        <a:rPr lang="en-US" sz="2000">
                          <a:latin typeface="Arial"/>
                          <a:ea typeface="Arial"/>
                          <a:cs typeface="Arial"/>
                          <a:sym typeface="Arial"/>
                        </a:rPr>
                        <a:t> green manuring (SGM)</a:t>
                      </a:r>
                      <a:endParaRPr b="1" sz="20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41.85</a:t>
                      </a:r>
                      <a:r>
                        <a:rPr baseline="30000" lang="en-US" sz="2000">
                          <a:latin typeface="Arial"/>
                          <a:ea typeface="Arial"/>
                          <a:cs typeface="Arial"/>
                          <a:sym typeface="Arial"/>
                        </a:rPr>
                        <a:t>d</a:t>
                      </a:r>
                      <a:endParaRPr sz="2000">
                        <a:solidFill>
                          <a:schemeClr val="dk1"/>
                        </a:solidFill>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107.70</a:t>
                      </a:r>
                      <a:r>
                        <a:rPr baseline="30000" lang="en-US" sz="2000">
                          <a:latin typeface="Arial"/>
                          <a:ea typeface="Arial"/>
                          <a:cs typeface="Arial"/>
                          <a:sym typeface="Arial"/>
                        </a:rPr>
                        <a:t>d</a:t>
                      </a:r>
                      <a:endParaRPr sz="2000">
                        <a:solidFill>
                          <a:schemeClr val="dk1"/>
                        </a:solidFill>
                        <a:latin typeface="Arial"/>
                        <a:ea typeface="Arial"/>
                        <a:cs typeface="Arial"/>
                        <a:sym typeface="Arial"/>
                      </a:endParaRPr>
                    </a:p>
                  </a:txBody>
                  <a:tcPr marT="0" marB="0" marR="68575" marL="68575"/>
                </a:tc>
              </a:tr>
              <a:tr h="525100">
                <a:tc>
                  <a:txBody>
                    <a:bodyPr/>
                    <a:lstStyle/>
                    <a:p>
                      <a:pPr indent="0" lvl="0" marL="0" marR="0" rtl="0" algn="l">
                        <a:spcBef>
                          <a:spcPts val="0"/>
                        </a:spcBef>
                        <a:spcAft>
                          <a:spcPts val="0"/>
                        </a:spcAft>
                        <a:buNone/>
                      </a:pPr>
                      <a:r>
                        <a:rPr lang="en-US" sz="2000">
                          <a:latin typeface="Arial"/>
                          <a:ea typeface="Arial"/>
                          <a:cs typeface="Arial"/>
                          <a:sym typeface="Arial"/>
                        </a:rPr>
                        <a:t>SGM + Blue-green algae (BGA)</a:t>
                      </a:r>
                      <a:endParaRPr b="1" sz="20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44.65</a:t>
                      </a:r>
                      <a:r>
                        <a:rPr baseline="30000" lang="en-US" sz="2000">
                          <a:latin typeface="Arial"/>
                          <a:ea typeface="Arial"/>
                          <a:cs typeface="Arial"/>
                          <a:sym typeface="Arial"/>
                        </a:rPr>
                        <a:t>c</a:t>
                      </a:r>
                      <a:endParaRPr sz="2000">
                        <a:solidFill>
                          <a:schemeClr val="dk1"/>
                        </a:solidFill>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114.71</a:t>
                      </a:r>
                      <a:r>
                        <a:rPr baseline="30000" lang="en-US" sz="2000">
                          <a:latin typeface="Arial"/>
                          <a:ea typeface="Arial"/>
                          <a:cs typeface="Arial"/>
                          <a:sym typeface="Arial"/>
                        </a:rPr>
                        <a:t>c</a:t>
                      </a:r>
                      <a:endParaRPr sz="2000">
                        <a:solidFill>
                          <a:schemeClr val="dk1"/>
                        </a:solidFill>
                        <a:latin typeface="Arial"/>
                        <a:ea typeface="Arial"/>
                        <a:cs typeface="Arial"/>
                        <a:sym typeface="Arial"/>
                      </a:endParaRPr>
                    </a:p>
                  </a:txBody>
                  <a:tcPr marT="0" marB="0" marR="68575" marL="68575"/>
                </a:tc>
              </a:tr>
              <a:tr h="424400">
                <a:tc>
                  <a:txBody>
                    <a:bodyPr/>
                    <a:lstStyle/>
                    <a:p>
                      <a:pPr indent="0" lvl="0" marL="0" marR="0" rtl="0" algn="l">
                        <a:spcBef>
                          <a:spcPts val="0"/>
                        </a:spcBef>
                        <a:spcAft>
                          <a:spcPts val="0"/>
                        </a:spcAft>
                        <a:buNone/>
                      </a:pPr>
                      <a:r>
                        <a:rPr lang="en-US" sz="2000">
                          <a:latin typeface="Arial"/>
                          <a:ea typeface="Arial"/>
                          <a:cs typeface="Arial"/>
                          <a:sym typeface="Arial"/>
                        </a:rPr>
                        <a:t>SGM + FYM</a:t>
                      </a:r>
                      <a:endParaRPr b="1" sz="20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52.42</a:t>
                      </a:r>
                      <a:r>
                        <a:rPr baseline="30000" lang="en-US" sz="2000">
                          <a:latin typeface="Arial"/>
                          <a:ea typeface="Arial"/>
                          <a:cs typeface="Arial"/>
                          <a:sym typeface="Arial"/>
                        </a:rPr>
                        <a:t>b</a:t>
                      </a:r>
                      <a:endParaRPr sz="2000">
                        <a:solidFill>
                          <a:schemeClr val="dk1"/>
                        </a:solidFill>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133.12</a:t>
                      </a:r>
                      <a:r>
                        <a:rPr baseline="30000" lang="en-US" sz="2000">
                          <a:latin typeface="Arial"/>
                          <a:ea typeface="Arial"/>
                          <a:cs typeface="Arial"/>
                          <a:sym typeface="Arial"/>
                        </a:rPr>
                        <a:t>b</a:t>
                      </a:r>
                      <a:endParaRPr sz="2000">
                        <a:solidFill>
                          <a:schemeClr val="dk1"/>
                        </a:solidFill>
                        <a:latin typeface="Arial"/>
                        <a:ea typeface="Arial"/>
                        <a:cs typeface="Arial"/>
                        <a:sym typeface="Arial"/>
                      </a:endParaRPr>
                    </a:p>
                  </a:txBody>
                  <a:tcPr marT="0" marB="0" marR="68575" marL="68575"/>
                </a:tc>
              </a:tr>
              <a:tr h="424400">
                <a:tc>
                  <a:txBody>
                    <a:bodyPr/>
                    <a:lstStyle/>
                    <a:p>
                      <a:pPr indent="0" lvl="0" marL="0" marR="0" rtl="0" algn="l">
                        <a:spcBef>
                          <a:spcPts val="0"/>
                        </a:spcBef>
                        <a:spcAft>
                          <a:spcPts val="0"/>
                        </a:spcAft>
                        <a:buNone/>
                      </a:pPr>
                      <a:r>
                        <a:rPr lang="en-US" sz="2000">
                          <a:latin typeface="Arial"/>
                          <a:ea typeface="Arial"/>
                          <a:cs typeface="Arial"/>
                          <a:sym typeface="Arial"/>
                        </a:rPr>
                        <a:t>SGM + FYM+ BGA</a:t>
                      </a:r>
                      <a:endParaRPr b="1" sz="20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54.86</a:t>
                      </a:r>
                      <a:r>
                        <a:rPr baseline="30000" lang="en-US" sz="2000">
                          <a:latin typeface="Arial"/>
                          <a:ea typeface="Arial"/>
                          <a:cs typeface="Arial"/>
                          <a:sym typeface="Arial"/>
                        </a:rPr>
                        <a:t>a</a:t>
                      </a:r>
                      <a:endParaRPr sz="2000">
                        <a:solidFill>
                          <a:schemeClr val="dk1"/>
                        </a:solidFill>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140.40</a:t>
                      </a:r>
                      <a:r>
                        <a:rPr baseline="30000" lang="en-US" sz="2000">
                          <a:latin typeface="Arial"/>
                          <a:ea typeface="Arial"/>
                          <a:cs typeface="Arial"/>
                          <a:sym typeface="Arial"/>
                        </a:rPr>
                        <a:t>a</a:t>
                      </a:r>
                      <a:endParaRPr sz="2000">
                        <a:solidFill>
                          <a:schemeClr val="dk1"/>
                        </a:solidFill>
                        <a:latin typeface="Arial"/>
                        <a:ea typeface="Arial"/>
                        <a:cs typeface="Arial"/>
                        <a:sym typeface="Arial"/>
                      </a:endParaRPr>
                    </a:p>
                  </a:txBody>
                  <a:tcPr marT="0" marB="0" marR="68575" marL="68575"/>
                </a:tc>
              </a:tr>
              <a:tr h="424400">
                <a:tc>
                  <a:txBody>
                    <a:bodyPr/>
                    <a:lstStyle/>
                    <a:p>
                      <a:pPr indent="0" lvl="0" marL="0" marR="0" rtl="0" algn="l">
                        <a:spcBef>
                          <a:spcPts val="0"/>
                        </a:spcBef>
                        <a:spcAft>
                          <a:spcPts val="0"/>
                        </a:spcAft>
                        <a:buNone/>
                      </a:pPr>
                      <a:r>
                        <a:t/>
                      </a:r>
                      <a:endParaRPr sz="1800"/>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   0.99	</a:t>
                      </a:r>
                      <a:endParaRPr sz="2000">
                        <a:solidFill>
                          <a:schemeClr val="dk1"/>
                        </a:solidFill>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1.38</a:t>
                      </a:r>
                      <a:endParaRPr sz="2000">
                        <a:solidFill>
                          <a:schemeClr val="dk1"/>
                        </a:solidFill>
                        <a:latin typeface="Arial"/>
                        <a:ea typeface="Arial"/>
                        <a:cs typeface="Arial"/>
                        <a:sym typeface="Arial"/>
                      </a:endParaRPr>
                    </a:p>
                  </a:txBody>
                  <a:tcPr marT="0" marB="0" marR="68575" marL="68575"/>
                </a:tc>
              </a:tr>
              <a:tr h="424400">
                <a:tc>
                  <a:txBody>
                    <a:bodyPr/>
                    <a:lstStyle/>
                    <a:p>
                      <a:pPr indent="0" lvl="0" marL="0" marR="0" rtl="0" algn="l">
                        <a:spcBef>
                          <a:spcPts val="0"/>
                        </a:spcBef>
                        <a:spcAft>
                          <a:spcPts val="0"/>
                        </a:spcAft>
                        <a:buNone/>
                      </a:pPr>
                      <a:r>
                        <a:rPr lang="en-US" sz="2000">
                          <a:latin typeface="Arial"/>
                          <a:ea typeface="Arial"/>
                          <a:cs typeface="Arial"/>
                          <a:sym typeface="Arial"/>
                        </a:rPr>
                        <a:t>LSD (P =0 .05)</a:t>
                      </a:r>
                      <a:endParaRPr b="1" sz="2000">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   3.14	</a:t>
                      </a:r>
                      <a:endParaRPr sz="2000">
                        <a:solidFill>
                          <a:schemeClr val="dk1"/>
                        </a:solidFill>
                        <a:latin typeface="Arial"/>
                        <a:ea typeface="Arial"/>
                        <a:cs typeface="Arial"/>
                        <a:sym typeface="Arial"/>
                      </a:endParaRPr>
                    </a:p>
                  </a:txBody>
                  <a:tcPr marT="0" marB="0" marR="68575" marL="68575"/>
                </a:tc>
                <a:tc>
                  <a:txBody>
                    <a:bodyPr/>
                    <a:lstStyle/>
                    <a:p>
                      <a:pPr indent="0" lvl="0" marL="0" marR="0" rtl="0" algn="ctr">
                        <a:spcBef>
                          <a:spcPts val="0"/>
                        </a:spcBef>
                        <a:spcAft>
                          <a:spcPts val="0"/>
                        </a:spcAft>
                        <a:buNone/>
                      </a:pPr>
                      <a:r>
                        <a:rPr lang="en-US" sz="2000">
                          <a:latin typeface="Arial"/>
                          <a:ea typeface="Arial"/>
                          <a:cs typeface="Arial"/>
                          <a:sym typeface="Arial"/>
                        </a:rPr>
                        <a:t>4.36</a:t>
                      </a:r>
                      <a:endParaRPr sz="2000">
                        <a:solidFill>
                          <a:schemeClr val="dk1"/>
                        </a:solidFill>
                        <a:latin typeface="Arial"/>
                        <a:ea typeface="Arial"/>
                        <a:cs typeface="Arial"/>
                        <a:sym typeface="Arial"/>
                      </a:endParaRPr>
                    </a:p>
                  </a:txBody>
                  <a:tcPr marT="0" marB="0" marR="68575" marL="68575"/>
                </a:tc>
              </a:tr>
            </a:tbl>
          </a:graphicData>
        </a:graphic>
      </p:graphicFrame>
      <p:sp>
        <p:nvSpPr>
          <p:cNvPr id="344" name="Google Shape;344;p15"/>
          <p:cNvSpPr/>
          <p:nvPr/>
        </p:nvSpPr>
        <p:spPr>
          <a:xfrm>
            <a:off x="415636" y="160559"/>
            <a:ext cx="11351491" cy="646331"/>
          </a:xfrm>
          <a:prstGeom prst="rect">
            <a:avLst/>
          </a:prstGeom>
          <a:solidFill>
            <a:srgbClr val="D9A625"/>
          </a:solidFill>
          <a:ln cap="rnd" cmpd="sng" w="12700">
            <a:solidFill>
              <a:srgbClr val="E1B8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Arial"/>
                <a:ea typeface="Arial"/>
                <a:cs typeface="Arial"/>
                <a:sym typeface="Arial"/>
              </a:rPr>
              <a:t>Table 2.</a:t>
            </a:r>
            <a:r>
              <a:rPr lang="en-US" sz="1800">
                <a:solidFill>
                  <a:schemeClr val="dk1"/>
                </a:solidFill>
                <a:latin typeface="Arial"/>
                <a:ea typeface="Arial"/>
                <a:cs typeface="Arial"/>
                <a:sym typeface="Arial"/>
              </a:rPr>
              <a:t> Effect of organic nutrient management options on nitrogen and zinc uptake in grain of </a:t>
            </a:r>
            <a:r>
              <a:rPr i="1" lang="en-US" sz="1800">
                <a:solidFill>
                  <a:schemeClr val="dk1"/>
                </a:solidFill>
                <a:latin typeface="Arial"/>
                <a:ea typeface="Arial"/>
                <a:cs typeface="Arial"/>
                <a:sym typeface="Arial"/>
              </a:rPr>
              <a:t>Basmati</a:t>
            </a:r>
            <a:r>
              <a:rPr lang="en-US" sz="1800">
                <a:solidFill>
                  <a:schemeClr val="dk1"/>
                </a:solidFill>
                <a:latin typeface="Arial"/>
                <a:ea typeface="Arial"/>
                <a:cs typeface="Arial"/>
                <a:sym typeface="Arial"/>
              </a:rPr>
              <a:t> rice under the long-term experiment (20 years)</a:t>
            </a:r>
            <a:endParaRPr sz="2400">
              <a:solidFill>
                <a:schemeClr val="dk1"/>
              </a:solidFill>
              <a:latin typeface="Arial"/>
              <a:ea typeface="Arial"/>
              <a:cs typeface="Arial"/>
              <a:sym typeface="Arial"/>
            </a:endParaRPr>
          </a:p>
        </p:txBody>
      </p:sp>
      <p:sp>
        <p:nvSpPr>
          <p:cNvPr id="345" name="Google Shape;345;p15"/>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346" name="Google Shape;346;p15"/>
          <p:cNvSpPr txBox="1"/>
          <p:nvPr/>
        </p:nvSpPr>
        <p:spPr>
          <a:xfrm rot="-5400000">
            <a:off x="-3119131" y="3121221"/>
            <a:ext cx="6550223" cy="307777"/>
          </a:xfrm>
          <a:prstGeom prst="rect">
            <a:avLst/>
          </a:prstGeom>
          <a:solidFill>
            <a:srgbClr val="8998A1"/>
          </a:solidFill>
          <a:ln cap="flat" cmpd="sng" w="9525">
            <a:solidFill>
              <a:srgbClr val="26262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347" name="Google Shape;347;p15"/>
          <p:cNvPicPr preferRelativeResize="0"/>
          <p:nvPr/>
        </p:nvPicPr>
        <p:blipFill rotWithShape="1">
          <a:blip r:embed="rId3">
            <a:alphaModFix/>
          </a:blip>
          <a:srcRect b="0" l="0" r="0" t="0"/>
          <a:stretch/>
        </p:blipFill>
        <p:spPr>
          <a:xfrm>
            <a:off x="36151" y="3131"/>
            <a:ext cx="264479" cy="354874"/>
          </a:xfrm>
          <a:prstGeom prst="rect">
            <a:avLst/>
          </a:prstGeom>
          <a:noFill/>
          <a:ln>
            <a:noFill/>
          </a:ln>
        </p:spPr>
      </p:pic>
      <p:pic>
        <p:nvPicPr>
          <p:cNvPr descr="mso79BC" id="348" name="Google Shape;348;p15"/>
          <p:cNvPicPr preferRelativeResize="0"/>
          <p:nvPr/>
        </p:nvPicPr>
        <p:blipFill rotWithShape="1">
          <a:blip r:embed="rId4">
            <a:alphaModFix/>
          </a:blip>
          <a:srcRect b="0" l="0" r="0" t="0"/>
          <a:stretch/>
        </p:blipFill>
        <p:spPr>
          <a:xfrm>
            <a:off x="23988" y="6184313"/>
            <a:ext cx="264479" cy="354874"/>
          </a:xfrm>
          <a:prstGeom prst="rect">
            <a:avLst/>
          </a:prstGeom>
          <a:noFill/>
          <a:ln>
            <a:noFill/>
          </a:ln>
        </p:spPr>
      </p:pic>
      <p:sp>
        <p:nvSpPr>
          <p:cNvPr id="349" name="Google Shape;349;p15"/>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6"/>
          <p:cNvSpPr/>
          <p:nvPr/>
        </p:nvSpPr>
        <p:spPr>
          <a:xfrm>
            <a:off x="434110" y="254111"/>
            <a:ext cx="11314546" cy="707886"/>
          </a:xfrm>
          <a:prstGeom prst="rect">
            <a:avLst/>
          </a:prstGeom>
          <a:solidFill>
            <a:schemeClr val="accent5"/>
          </a:solidFill>
          <a:ln cap="rnd" cmpd="sng" w="22225">
            <a:solidFill>
              <a:srgbClr val="7B8E5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rgbClr val="0C0C0C"/>
                </a:solidFill>
                <a:latin typeface="Arial"/>
                <a:ea typeface="Arial"/>
                <a:cs typeface="Arial"/>
                <a:sym typeface="Arial"/>
              </a:rPr>
              <a:t>Figure 2</a:t>
            </a:r>
            <a:r>
              <a:rPr lang="en-US" sz="2000">
                <a:solidFill>
                  <a:srgbClr val="0C0C0C"/>
                </a:solidFill>
                <a:latin typeface="Arial"/>
                <a:ea typeface="Arial"/>
                <a:cs typeface="Arial"/>
                <a:sym typeface="Arial"/>
              </a:rPr>
              <a:t>. </a:t>
            </a:r>
            <a:r>
              <a:rPr lang="en-US" sz="2000">
                <a:solidFill>
                  <a:schemeClr val="dk1"/>
                </a:solidFill>
                <a:latin typeface="Arial"/>
                <a:ea typeface="Arial"/>
                <a:cs typeface="Arial"/>
                <a:sym typeface="Arial"/>
              </a:rPr>
              <a:t>Effect of nutrient management options on crude protein (%) content of organically-grown </a:t>
            </a:r>
            <a:r>
              <a:rPr i="1" lang="en-US" sz="2000">
                <a:solidFill>
                  <a:schemeClr val="dk1"/>
                </a:solidFill>
                <a:latin typeface="Arial"/>
                <a:ea typeface="Arial"/>
                <a:cs typeface="Arial"/>
                <a:sym typeface="Arial"/>
              </a:rPr>
              <a:t>Basmati</a:t>
            </a:r>
            <a:r>
              <a:rPr lang="en-US" sz="2000">
                <a:solidFill>
                  <a:schemeClr val="dk1"/>
                </a:solidFill>
                <a:latin typeface="Arial"/>
                <a:ea typeface="Arial"/>
                <a:cs typeface="Arial"/>
                <a:sym typeface="Arial"/>
              </a:rPr>
              <a:t> rice under long-term experiment (20 years) </a:t>
            </a:r>
            <a:endParaRPr sz="2800">
              <a:solidFill>
                <a:schemeClr val="dk1"/>
              </a:solidFill>
              <a:latin typeface="Arial"/>
              <a:ea typeface="Arial"/>
              <a:cs typeface="Arial"/>
              <a:sym typeface="Arial"/>
            </a:endParaRPr>
          </a:p>
        </p:txBody>
      </p:sp>
      <p:sp>
        <p:nvSpPr>
          <p:cNvPr id="355" name="Google Shape;355;p16"/>
          <p:cNvSpPr txBox="1"/>
          <p:nvPr/>
        </p:nvSpPr>
        <p:spPr>
          <a:xfrm>
            <a:off x="0" y="6550223"/>
            <a:ext cx="12192000" cy="307777"/>
          </a:xfrm>
          <a:prstGeom prst="rect">
            <a:avLst/>
          </a:prstGeom>
          <a:solidFill>
            <a:srgbClr val="00B050"/>
          </a:solidFill>
          <a:ln cap="rnd" cmpd="sng" w="12700">
            <a:solidFill>
              <a:srgbClr val="9AB8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graphicFrame>
        <p:nvGraphicFramePr>
          <p:cNvPr id="356" name="Google Shape;356;p16"/>
          <p:cNvGraphicFramePr/>
          <p:nvPr/>
        </p:nvGraphicFramePr>
        <p:xfrm>
          <a:off x="1409700" y="1423686"/>
          <a:ext cx="9239009" cy="4443715"/>
        </p:xfrm>
        <a:graphic>
          <a:graphicData uri="http://schemas.openxmlformats.org/drawingml/2006/chart">
            <c:chart r:id="rId3"/>
          </a:graphicData>
        </a:graphic>
      </p:graphicFrame>
      <p:sp>
        <p:nvSpPr>
          <p:cNvPr id="357" name="Google Shape;357;p16"/>
          <p:cNvSpPr txBox="1"/>
          <p:nvPr/>
        </p:nvSpPr>
        <p:spPr>
          <a:xfrm rot="-5400000">
            <a:off x="-3119131" y="3135289"/>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358" name="Google Shape;358;p16"/>
          <p:cNvPicPr preferRelativeResize="0"/>
          <p:nvPr/>
        </p:nvPicPr>
        <p:blipFill rotWithShape="1">
          <a:blip r:embed="rId4">
            <a:alphaModFix/>
          </a:blip>
          <a:srcRect b="0" l="0" r="0" t="0"/>
          <a:stretch/>
        </p:blipFill>
        <p:spPr>
          <a:xfrm>
            <a:off x="36151" y="17199"/>
            <a:ext cx="264479" cy="354874"/>
          </a:xfrm>
          <a:prstGeom prst="rect">
            <a:avLst/>
          </a:prstGeom>
          <a:noFill/>
          <a:ln>
            <a:noFill/>
          </a:ln>
        </p:spPr>
      </p:pic>
      <p:pic>
        <p:nvPicPr>
          <p:cNvPr descr="mso79BC" id="359" name="Google Shape;359;p16"/>
          <p:cNvPicPr preferRelativeResize="0"/>
          <p:nvPr/>
        </p:nvPicPr>
        <p:blipFill rotWithShape="1">
          <a:blip r:embed="rId5">
            <a:alphaModFix/>
          </a:blip>
          <a:srcRect b="0" l="0" r="0" t="0"/>
          <a:stretch/>
        </p:blipFill>
        <p:spPr>
          <a:xfrm>
            <a:off x="23988" y="6198381"/>
            <a:ext cx="264479" cy="354874"/>
          </a:xfrm>
          <a:prstGeom prst="rect">
            <a:avLst/>
          </a:prstGeom>
          <a:noFill/>
          <a:ln>
            <a:noFill/>
          </a:ln>
        </p:spPr>
      </p:pic>
      <p:sp>
        <p:nvSpPr>
          <p:cNvPr id="360" name="Google Shape;360;p16"/>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graphicFrame>
        <p:nvGraphicFramePr>
          <p:cNvPr id="365" name="Google Shape;365;p17"/>
          <p:cNvGraphicFramePr/>
          <p:nvPr/>
        </p:nvGraphicFramePr>
        <p:xfrm>
          <a:off x="704849" y="1327819"/>
          <a:ext cx="3000000" cy="3000000"/>
        </p:xfrm>
        <a:graphic>
          <a:graphicData uri="http://schemas.openxmlformats.org/drawingml/2006/table">
            <a:tbl>
              <a:tblPr bandRow="1" firstRow="1">
                <a:noFill/>
                <a:tableStyleId>{317ED2A5-E0E6-4A9D-B58E-D66DEC908BEE}</a:tableStyleId>
              </a:tblPr>
              <a:tblGrid>
                <a:gridCol w="3739825"/>
                <a:gridCol w="3854375"/>
                <a:gridCol w="3472400"/>
              </a:tblGrid>
              <a:tr h="724450">
                <a:tc>
                  <a:txBody>
                    <a:bodyPr/>
                    <a:lstStyle/>
                    <a:p>
                      <a:pPr indent="0" lvl="0" marL="0" marR="0" rtl="0" algn="l">
                        <a:spcBef>
                          <a:spcPts val="0"/>
                        </a:spcBef>
                        <a:spcAft>
                          <a:spcPts val="0"/>
                        </a:spcAft>
                        <a:buNone/>
                      </a:pPr>
                      <a:r>
                        <a:rPr lang="en-US" sz="2000"/>
                        <a:t>Treatment</a:t>
                      </a:r>
                      <a:endParaRPr b="1" sz="2000">
                        <a:solidFill>
                          <a:srgbClr val="00206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Gill Sans"/>
                        <a:buNone/>
                      </a:pPr>
                      <a:r>
                        <a:rPr lang="en-US" sz="2000"/>
                        <a:t>Soil microbial biomass carbon </a:t>
                      </a:r>
                      <a:endParaRPr/>
                    </a:p>
                    <a:p>
                      <a:pPr indent="0" lvl="0" marL="0" marR="0" rtl="0" algn="ctr">
                        <a:lnSpc>
                          <a:spcPct val="100000"/>
                        </a:lnSpc>
                        <a:spcBef>
                          <a:spcPts val="0"/>
                        </a:spcBef>
                        <a:spcAft>
                          <a:spcPts val="0"/>
                        </a:spcAft>
                        <a:buClr>
                          <a:schemeClr val="dk1"/>
                        </a:buClr>
                        <a:buSzPts val="2000"/>
                        <a:buFont typeface="Gill Sans"/>
                        <a:buNone/>
                      </a:pPr>
                      <a:r>
                        <a:rPr lang="en-US" sz="2000"/>
                        <a:t>(</a:t>
                      </a:r>
                      <a:r>
                        <a:rPr lang="en-US" sz="2000" u="none" strike="noStrike"/>
                        <a:t>μg g</a:t>
                      </a:r>
                      <a:r>
                        <a:rPr baseline="30000" lang="en-US" sz="1800"/>
                        <a:t>–</a:t>
                      </a:r>
                      <a:r>
                        <a:rPr baseline="30000" lang="en-US" sz="2000" u="none" strike="noStrike"/>
                        <a:t>1 </a:t>
                      </a:r>
                      <a:r>
                        <a:rPr lang="en-US" sz="2000" u="none" strike="noStrike"/>
                        <a:t>soil) 	</a:t>
                      </a:r>
                      <a:endParaRPr b="1" i="0" sz="2000" u="none" strike="noStrike">
                        <a:solidFill>
                          <a:srgbClr val="00206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Gill Sans"/>
                        <a:buNone/>
                      </a:pPr>
                      <a:r>
                        <a:rPr lang="en-US" sz="2000"/>
                        <a:t>Soil dehydrogenase activity (μg TPF g</a:t>
                      </a:r>
                      <a:r>
                        <a:rPr baseline="30000" lang="en-US" sz="2000"/>
                        <a:t>–1</a:t>
                      </a:r>
                      <a:r>
                        <a:rPr lang="en-US" sz="2000"/>
                        <a:t> soil h</a:t>
                      </a:r>
                      <a:r>
                        <a:rPr baseline="30000" lang="en-US" sz="2000"/>
                        <a:t>–1</a:t>
                      </a:r>
                      <a:r>
                        <a:rPr lang="en-US" sz="2000"/>
                        <a:t>) 	</a:t>
                      </a:r>
                      <a:endParaRPr b="1" sz="2000">
                        <a:solidFill>
                          <a:srgbClr val="00206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3675">
                <a:tc>
                  <a:txBody>
                    <a:bodyPr/>
                    <a:lstStyle/>
                    <a:p>
                      <a:pPr indent="0" lvl="0" marL="0" marR="0" rtl="0" algn="l">
                        <a:spcBef>
                          <a:spcPts val="0"/>
                        </a:spcBef>
                        <a:spcAft>
                          <a:spcPts val="0"/>
                        </a:spcAft>
                        <a:buNone/>
                      </a:pPr>
                      <a:r>
                        <a:rPr lang="en-US" sz="2000"/>
                        <a:t>Control</a:t>
                      </a:r>
                      <a:endParaRPr b="1" sz="2000">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227.2</a:t>
                      </a:r>
                      <a:r>
                        <a:rPr baseline="30000" lang="en-US" sz="2000"/>
                        <a:t>e</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17.9</a:t>
                      </a:r>
                      <a:r>
                        <a:rPr baseline="30000" lang="en-US" sz="2000"/>
                        <a:t>d</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3675">
                <a:tc>
                  <a:txBody>
                    <a:bodyPr/>
                    <a:lstStyle/>
                    <a:p>
                      <a:pPr indent="0" lvl="0" marL="0" marR="0" rtl="0" algn="l">
                        <a:spcBef>
                          <a:spcPts val="0"/>
                        </a:spcBef>
                        <a:spcAft>
                          <a:spcPts val="0"/>
                        </a:spcAft>
                        <a:buNone/>
                      </a:pPr>
                      <a:r>
                        <a:rPr lang="en-US" sz="2000"/>
                        <a:t>FYM @ 10 t/ha</a:t>
                      </a:r>
                      <a:endParaRPr b="1" sz="2000">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372.3</a:t>
                      </a:r>
                      <a:r>
                        <a:rPr baseline="30000" lang="en-US" sz="2000"/>
                        <a:t>d</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25.4</a:t>
                      </a:r>
                      <a:r>
                        <a:rPr baseline="30000" lang="en-US" sz="2000"/>
                        <a:t>b</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3700">
                <a:tc>
                  <a:txBody>
                    <a:bodyPr/>
                    <a:lstStyle/>
                    <a:p>
                      <a:pPr indent="0" lvl="0" marL="0" marR="0" rtl="0" algn="l">
                        <a:spcBef>
                          <a:spcPts val="0"/>
                        </a:spcBef>
                        <a:spcAft>
                          <a:spcPts val="0"/>
                        </a:spcAft>
                        <a:buNone/>
                      </a:pPr>
                      <a:r>
                        <a:rPr lang="en-US" sz="2000"/>
                        <a:t>Sesbania green manuring (SGM)</a:t>
                      </a:r>
                      <a:endParaRPr b="1" sz="2000">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430.1</a:t>
                      </a:r>
                      <a:r>
                        <a:rPr baseline="30000" lang="en-US" sz="2000"/>
                        <a:t>c</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21.2</a:t>
                      </a:r>
                      <a:r>
                        <a:rPr baseline="30000" lang="en-US" sz="2000"/>
                        <a:t>c</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3700">
                <a:tc>
                  <a:txBody>
                    <a:bodyPr/>
                    <a:lstStyle/>
                    <a:p>
                      <a:pPr indent="0" lvl="0" marL="0" marR="0" rtl="0" algn="l">
                        <a:spcBef>
                          <a:spcPts val="0"/>
                        </a:spcBef>
                        <a:spcAft>
                          <a:spcPts val="0"/>
                        </a:spcAft>
                        <a:buNone/>
                      </a:pPr>
                      <a:r>
                        <a:rPr lang="en-US" sz="2000"/>
                        <a:t>SGM + Blue-green algae (BGA)</a:t>
                      </a:r>
                      <a:endParaRPr b="1" sz="2000">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448.2</a:t>
                      </a:r>
                      <a:r>
                        <a:rPr baseline="30000" lang="en-US" sz="2000"/>
                        <a:t>b</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26.0</a:t>
                      </a:r>
                      <a:r>
                        <a:rPr baseline="30000" lang="en-US" sz="2000"/>
                        <a:t>b</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3675">
                <a:tc>
                  <a:txBody>
                    <a:bodyPr/>
                    <a:lstStyle/>
                    <a:p>
                      <a:pPr indent="0" lvl="0" marL="0" marR="0" rtl="0" algn="l">
                        <a:spcBef>
                          <a:spcPts val="0"/>
                        </a:spcBef>
                        <a:spcAft>
                          <a:spcPts val="0"/>
                        </a:spcAft>
                        <a:buNone/>
                      </a:pPr>
                      <a:r>
                        <a:rPr lang="en-US" sz="2000"/>
                        <a:t>SGM + FYM</a:t>
                      </a:r>
                      <a:endParaRPr b="1" sz="2000">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471.2</a:t>
                      </a:r>
                      <a:r>
                        <a:rPr baseline="30000" lang="en-US" sz="2000"/>
                        <a:t>a</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26.1</a:t>
                      </a:r>
                      <a:r>
                        <a:rPr baseline="30000" lang="en-US" sz="2000"/>
                        <a:t>b</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3675">
                <a:tc>
                  <a:txBody>
                    <a:bodyPr/>
                    <a:lstStyle/>
                    <a:p>
                      <a:pPr indent="0" lvl="0" marL="0" marR="0" rtl="0" algn="l">
                        <a:spcBef>
                          <a:spcPts val="0"/>
                        </a:spcBef>
                        <a:spcAft>
                          <a:spcPts val="0"/>
                        </a:spcAft>
                        <a:buNone/>
                      </a:pPr>
                      <a:r>
                        <a:rPr lang="en-US" sz="2000"/>
                        <a:t>SGM + FYM + BGA</a:t>
                      </a:r>
                      <a:endParaRPr b="1" sz="2000">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470.4</a:t>
                      </a:r>
                      <a:r>
                        <a:rPr baseline="30000" lang="en-US" sz="2000"/>
                        <a:t>a</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33.3</a:t>
                      </a:r>
                      <a:r>
                        <a:rPr baseline="30000" lang="en-US" sz="2000"/>
                        <a:t>a</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3675">
                <a:tc>
                  <a:txBody>
                    <a:bodyPr/>
                    <a:lstStyle/>
                    <a:p>
                      <a:pPr indent="0" lvl="0" marL="0" marR="0" rtl="0" algn="l">
                        <a:spcBef>
                          <a:spcPts val="0"/>
                        </a:spcBef>
                        <a:spcAft>
                          <a:spcPts val="0"/>
                        </a:spcAft>
                        <a:buNone/>
                      </a:pPr>
                      <a:r>
                        <a:t/>
                      </a:r>
                      <a:endParaRPr sz="1800"/>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6.55</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0.79</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3675">
                <a:tc>
                  <a:txBody>
                    <a:bodyPr/>
                    <a:lstStyle/>
                    <a:p>
                      <a:pPr indent="0" lvl="0" marL="0" marR="0" rtl="0" algn="l">
                        <a:spcBef>
                          <a:spcPts val="0"/>
                        </a:spcBef>
                        <a:spcAft>
                          <a:spcPts val="0"/>
                        </a:spcAft>
                        <a:buNone/>
                      </a:pPr>
                      <a:r>
                        <a:rPr lang="en-US" sz="2000"/>
                        <a:t>LSD (P =0 .05)</a:t>
                      </a:r>
                      <a:endParaRPr b="1" sz="2000">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19.2</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2.31</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66" name="Google Shape;366;p17"/>
          <p:cNvSpPr/>
          <p:nvPr/>
        </p:nvSpPr>
        <p:spPr>
          <a:xfrm>
            <a:off x="397163" y="260472"/>
            <a:ext cx="11374289" cy="707886"/>
          </a:xfrm>
          <a:prstGeom prst="rect">
            <a:avLst/>
          </a:prstGeom>
          <a:solidFill>
            <a:srgbClr val="83A44B"/>
          </a:solidFill>
          <a:ln cap="rnd" cmpd="sng" w="12700">
            <a:solidFill>
              <a:srgbClr val="E1B8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Table 3.</a:t>
            </a:r>
            <a:r>
              <a:rPr lang="en-US" sz="2000">
                <a:solidFill>
                  <a:schemeClr val="dk1"/>
                </a:solidFill>
                <a:latin typeface="Arial"/>
                <a:ea typeface="Arial"/>
                <a:cs typeface="Arial"/>
                <a:sym typeface="Arial"/>
              </a:rPr>
              <a:t> Effect of organic nutrient management options on the soil biomass carbon and soil dehydrogenase activity of </a:t>
            </a:r>
            <a:r>
              <a:rPr i="1" lang="en-US" sz="2000">
                <a:solidFill>
                  <a:schemeClr val="dk1"/>
                </a:solidFill>
                <a:latin typeface="Arial"/>
                <a:ea typeface="Arial"/>
                <a:cs typeface="Arial"/>
                <a:sym typeface="Arial"/>
              </a:rPr>
              <a:t>Basmati</a:t>
            </a:r>
            <a:r>
              <a:rPr lang="en-US" sz="2000">
                <a:solidFill>
                  <a:schemeClr val="dk1"/>
                </a:solidFill>
                <a:latin typeface="Arial"/>
                <a:ea typeface="Arial"/>
                <a:cs typeface="Arial"/>
                <a:sym typeface="Arial"/>
              </a:rPr>
              <a:t> rice under the long-term experiment (20 years)</a:t>
            </a:r>
            <a:endParaRPr sz="2800">
              <a:solidFill>
                <a:schemeClr val="dk1"/>
              </a:solidFill>
              <a:latin typeface="Arial"/>
              <a:ea typeface="Arial"/>
              <a:cs typeface="Arial"/>
              <a:sym typeface="Arial"/>
            </a:endParaRPr>
          </a:p>
        </p:txBody>
      </p:sp>
      <p:sp>
        <p:nvSpPr>
          <p:cNvPr id="367" name="Google Shape;367;p17"/>
          <p:cNvSpPr txBox="1"/>
          <p:nvPr/>
        </p:nvSpPr>
        <p:spPr>
          <a:xfrm>
            <a:off x="0" y="6550223"/>
            <a:ext cx="12192000" cy="307777"/>
          </a:xfrm>
          <a:prstGeom prst="rect">
            <a:avLst/>
          </a:prstGeom>
          <a:solidFill>
            <a:srgbClr val="00B050"/>
          </a:solidFill>
          <a:ln cap="rnd" cmpd="sng" w="12700">
            <a:solidFill>
              <a:srgbClr val="9AB8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368" name="Google Shape;368;p17"/>
          <p:cNvSpPr txBox="1"/>
          <p:nvPr/>
        </p:nvSpPr>
        <p:spPr>
          <a:xfrm rot="-5400000">
            <a:off x="-3119131" y="3121221"/>
            <a:ext cx="6550223" cy="307777"/>
          </a:xfrm>
          <a:prstGeom prst="rect">
            <a:avLst/>
          </a:prstGeom>
          <a:solidFill>
            <a:srgbClr val="8998A1"/>
          </a:solidFill>
          <a:ln cap="flat" cmpd="sng" w="9525">
            <a:solidFill>
              <a:srgbClr val="26262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369" name="Google Shape;369;p17"/>
          <p:cNvPicPr preferRelativeResize="0"/>
          <p:nvPr/>
        </p:nvPicPr>
        <p:blipFill rotWithShape="1">
          <a:blip r:embed="rId3">
            <a:alphaModFix/>
          </a:blip>
          <a:srcRect b="0" l="0" r="0" t="0"/>
          <a:stretch/>
        </p:blipFill>
        <p:spPr>
          <a:xfrm>
            <a:off x="36151" y="3131"/>
            <a:ext cx="264479" cy="354874"/>
          </a:xfrm>
          <a:prstGeom prst="rect">
            <a:avLst/>
          </a:prstGeom>
          <a:noFill/>
          <a:ln>
            <a:noFill/>
          </a:ln>
        </p:spPr>
      </p:pic>
      <p:pic>
        <p:nvPicPr>
          <p:cNvPr descr="mso79BC" id="370" name="Google Shape;370;p17"/>
          <p:cNvPicPr preferRelativeResize="0"/>
          <p:nvPr/>
        </p:nvPicPr>
        <p:blipFill rotWithShape="1">
          <a:blip r:embed="rId4">
            <a:alphaModFix/>
          </a:blip>
          <a:srcRect b="0" l="0" r="0" t="0"/>
          <a:stretch/>
        </p:blipFill>
        <p:spPr>
          <a:xfrm>
            <a:off x="23988" y="6184313"/>
            <a:ext cx="264479" cy="354874"/>
          </a:xfrm>
          <a:prstGeom prst="rect">
            <a:avLst/>
          </a:prstGeom>
          <a:noFill/>
          <a:ln>
            <a:noFill/>
          </a:ln>
        </p:spPr>
      </p:pic>
      <p:sp>
        <p:nvSpPr>
          <p:cNvPr id="371" name="Google Shape;371;p17"/>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8"/>
          <p:cNvSpPr/>
          <p:nvPr/>
        </p:nvSpPr>
        <p:spPr>
          <a:xfrm>
            <a:off x="415636" y="205233"/>
            <a:ext cx="11323782" cy="707886"/>
          </a:xfrm>
          <a:prstGeom prst="rect">
            <a:avLst/>
          </a:prstGeom>
          <a:solidFill>
            <a:srgbClr val="CBDAB0"/>
          </a:solidFill>
          <a:ln cap="rnd" cmpd="sng" w="22225">
            <a:solidFill>
              <a:srgbClr val="7B8E5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Arial"/>
                <a:ea typeface="Arial"/>
                <a:cs typeface="Arial"/>
                <a:sym typeface="Arial"/>
              </a:rPr>
              <a:t>Figure 3. Effect of nutrient management options on total organic carbon (TOC) of organically-grown </a:t>
            </a:r>
            <a:r>
              <a:rPr i="1" lang="en-US" sz="2000">
                <a:solidFill>
                  <a:schemeClr val="dk1"/>
                </a:solidFill>
                <a:latin typeface="Arial"/>
                <a:ea typeface="Arial"/>
                <a:cs typeface="Arial"/>
                <a:sym typeface="Arial"/>
              </a:rPr>
              <a:t>Basmati</a:t>
            </a:r>
            <a:r>
              <a:rPr lang="en-US" sz="2000">
                <a:solidFill>
                  <a:schemeClr val="dk1"/>
                </a:solidFill>
                <a:latin typeface="Arial"/>
                <a:ea typeface="Arial"/>
                <a:cs typeface="Arial"/>
                <a:sym typeface="Arial"/>
              </a:rPr>
              <a:t> rice under long-term experiment (20 years)</a:t>
            </a:r>
            <a:endParaRPr sz="2800">
              <a:solidFill>
                <a:schemeClr val="dk1"/>
              </a:solidFill>
              <a:latin typeface="Arial"/>
              <a:ea typeface="Arial"/>
              <a:cs typeface="Arial"/>
              <a:sym typeface="Arial"/>
            </a:endParaRPr>
          </a:p>
        </p:txBody>
      </p:sp>
      <p:graphicFrame>
        <p:nvGraphicFramePr>
          <p:cNvPr id="377" name="Google Shape;377;p18"/>
          <p:cNvGraphicFramePr/>
          <p:nvPr/>
        </p:nvGraphicFramePr>
        <p:xfrm>
          <a:off x="1782501" y="1250066"/>
          <a:ext cx="8484243" cy="4769734"/>
        </p:xfrm>
        <a:graphic>
          <a:graphicData uri="http://schemas.openxmlformats.org/drawingml/2006/chart">
            <c:chart r:id="rId3"/>
          </a:graphicData>
        </a:graphic>
      </p:graphicFrame>
      <p:sp>
        <p:nvSpPr>
          <p:cNvPr id="378" name="Google Shape;378;p18"/>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379" name="Google Shape;379;p18"/>
          <p:cNvSpPr txBox="1"/>
          <p:nvPr/>
        </p:nvSpPr>
        <p:spPr>
          <a:xfrm rot="-5400000">
            <a:off x="-3119131" y="3107153"/>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380" name="Google Shape;380;p18"/>
          <p:cNvPicPr preferRelativeResize="0"/>
          <p:nvPr/>
        </p:nvPicPr>
        <p:blipFill rotWithShape="1">
          <a:blip r:embed="rId4">
            <a:alphaModFix/>
          </a:blip>
          <a:srcRect b="0" l="0" r="0" t="0"/>
          <a:stretch/>
        </p:blipFill>
        <p:spPr>
          <a:xfrm>
            <a:off x="36151" y="3131"/>
            <a:ext cx="264479" cy="354874"/>
          </a:xfrm>
          <a:prstGeom prst="rect">
            <a:avLst/>
          </a:prstGeom>
          <a:noFill/>
          <a:ln>
            <a:noFill/>
          </a:ln>
        </p:spPr>
      </p:pic>
      <p:pic>
        <p:nvPicPr>
          <p:cNvPr descr="mso79BC" id="381" name="Google Shape;381;p18"/>
          <p:cNvPicPr preferRelativeResize="0"/>
          <p:nvPr/>
        </p:nvPicPr>
        <p:blipFill rotWithShape="1">
          <a:blip r:embed="rId5">
            <a:alphaModFix/>
          </a:blip>
          <a:srcRect b="0" l="0" r="0" t="0"/>
          <a:stretch/>
        </p:blipFill>
        <p:spPr>
          <a:xfrm>
            <a:off x="23988" y="6184313"/>
            <a:ext cx="264479" cy="354874"/>
          </a:xfrm>
          <a:prstGeom prst="rect">
            <a:avLst/>
          </a:prstGeom>
          <a:noFill/>
          <a:ln>
            <a:noFill/>
          </a:ln>
        </p:spPr>
      </p:pic>
      <p:sp>
        <p:nvSpPr>
          <p:cNvPr id="382" name="Google Shape;382;p18"/>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graphicFrame>
        <p:nvGraphicFramePr>
          <p:cNvPr id="387" name="Google Shape;387;p19"/>
          <p:cNvGraphicFramePr/>
          <p:nvPr/>
        </p:nvGraphicFramePr>
        <p:xfrm>
          <a:off x="1041008" y="1237957"/>
          <a:ext cx="3000000" cy="3000000"/>
        </p:xfrm>
        <a:graphic>
          <a:graphicData uri="http://schemas.openxmlformats.org/drawingml/2006/table">
            <a:tbl>
              <a:tblPr bandRow="1" firstRow="1">
                <a:noFill/>
                <a:tableStyleId>{0FD8EE6D-A1D9-4F9A-9913-6D376338437D}</a:tableStyleId>
              </a:tblPr>
              <a:tblGrid>
                <a:gridCol w="2643250"/>
                <a:gridCol w="2292050"/>
                <a:gridCol w="2373400"/>
                <a:gridCol w="2468350"/>
              </a:tblGrid>
              <a:tr h="1053850">
                <a:tc>
                  <a:txBody>
                    <a:bodyPr/>
                    <a:lstStyle/>
                    <a:p>
                      <a:pPr indent="0" lvl="0" marL="0" marR="0" rtl="0" algn="l">
                        <a:spcBef>
                          <a:spcPts val="0"/>
                        </a:spcBef>
                        <a:spcAft>
                          <a:spcPts val="0"/>
                        </a:spcAft>
                        <a:buNone/>
                      </a:pPr>
                      <a:r>
                        <a:rPr lang="en-US" sz="2000"/>
                        <a:t>Treatment</a:t>
                      </a:r>
                      <a:endParaRPr b="1" sz="2000">
                        <a:solidFill>
                          <a:srgbClr val="002060"/>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u="none" strike="noStrike"/>
                        <a:t>Cost of cultivation</a:t>
                      </a:r>
                      <a:endParaRPr/>
                    </a:p>
                    <a:p>
                      <a:pPr indent="0" lvl="0" marL="0" marR="0" rtl="0" algn="ctr">
                        <a:spcBef>
                          <a:spcPts val="0"/>
                        </a:spcBef>
                        <a:spcAft>
                          <a:spcPts val="0"/>
                        </a:spcAft>
                        <a:buNone/>
                      </a:pPr>
                      <a:r>
                        <a:rPr lang="en-US" sz="2000" u="none" strike="noStrike"/>
                        <a:t>(US $ ha</a:t>
                      </a:r>
                      <a:r>
                        <a:rPr baseline="30000" lang="en-US" sz="2000" u="none" strike="noStrike"/>
                        <a:t>–1</a:t>
                      </a:r>
                      <a:r>
                        <a:rPr lang="en-US" sz="2000" u="none" strike="noStrike"/>
                        <a:t>)</a:t>
                      </a:r>
                      <a:endParaRPr b="1" i="0" sz="2000" u="none" strike="noStrike">
                        <a:solidFill>
                          <a:schemeClr val="lt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Gill Sans"/>
                        <a:buNone/>
                      </a:pPr>
                      <a:r>
                        <a:rPr lang="en-US" sz="2000"/>
                        <a:t>Gross returns</a:t>
                      </a:r>
                      <a:endParaRPr/>
                    </a:p>
                    <a:p>
                      <a:pPr indent="0" lvl="0" marL="0" marR="0" rtl="0" algn="ctr">
                        <a:lnSpc>
                          <a:spcPct val="100000"/>
                        </a:lnSpc>
                        <a:spcBef>
                          <a:spcPts val="0"/>
                        </a:spcBef>
                        <a:spcAft>
                          <a:spcPts val="0"/>
                        </a:spcAft>
                        <a:buClr>
                          <a:schemeClr val="dk1"/>
                        </a:buClr>
                        <a:buSzPts val="2000"/>
                        <a:buFont typeface="Gill Sans"/>
                        <a:buNone/>
                      </a:pPr>
                      <a:r>
                        <a:rPr lang="en-US" sz="2000"/>
                        <a:t>(US $ ha</a:t>
                      </a:r>
                      <a:r>
                        <a:rPr baseline="30000" lang="en-US" sz="2000"/>
                        <a:t>–1</a:t>
                      </a:r>
                      <a:r>
                        <a:rPr lang="en-US" sz="2000"/>
                        <a:t>)</a:t>
                      </a:r>
                      <a:endParaRPr b="1" sz="2000">
                        <a:solidFill>
                          <a:schemeClr val="lt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Gill Sans"/>
                        <a:buNone/>
                      </a:pPr>
                      <a:r>
                        <a:rPr lang="en-US" sz="2000"/>
                        <a:t>Net returns</a:t>
                      </a:r>
                      <a:endParaRPr/>
                    </a:p>
                    <a:p>
                      <a:pPr indent="0" lvl="0" marL="0" marR="0" rtl="0" algn="ctr">
                        <a:lnSpc>
                          <a:spcPct val="100000"/>
                        </a:lnSpc>
                        <a:spcBef>
                          <a:spcPts val="0"/>
                        </a:spcBef>
                        <a:spcAft>
                          <a:spcPts val="0"/>
                        </a:spcAft>
                        <a:buClr>
                          <a:schemeClr val="dk1"/>
                        </a:buClr>
                        <a:buSzPts val="2000"/>
                        <a:buFont typeface="Gill Sans"/>
                        <a:buNone/>
                      </a:pPr>
                      <a:r>
                        <a:rPr lang="en-US" sz="2000"/>
                        <a:t>(US $ ha</a:t>
                      </a:r>
                      <a:r>
                        <a:rPr baseline="30000" lang="en-US" sz="2000"/>
                        <a:t>–1</a:t>
                      </a:r>
                      <a:r>
                        <a:rPr lang="en-US" sz="2000"/>
                        <a:t>)</a:t>
                      </a:r>
                      <a:endParaRPr b="1" sz="2000">
                        <a:solidFill>
                          <a:schemeClr val="lt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4725">
                <a:tc>
                  <a:txBody>
                    <a:bodyPr/>
                    <a:lstStyle/>
                    <a:p>
                      <a:pPr indent="0" lvl="0" marL="0" marR="0" rtl="0" algn="l">
                        <a:spcBef>
                          <a:spcPts val="0"/>
                        </a:spcBef>
                        <a:spcAft>
                          <a:spcPts val="0"/>
                        </a:spcAft>
                        <a:buNone/>
                      </a:pPr>
                      <a:r>
                        <a:rPr lang="en-US" sz="2000"/>
                        <a:t>Control</a:t>
                      </a:r>
                      <a:endParaRPr b="1" sz="2000">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281.2</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927.7</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646.6</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0300">
                <a:tc>
                  <a:txBody>
                    <a:bodyPr/>
                    <a:lstStyle/>
                    <a:p>
                      <a:pPr indent="0" lvl="0" marL="0" marR="0" rtl="0" algn="l">
                        <a:spcBef>
                          <a:spcPts val="0"/>
                        </a:spcBef>
                        <a:spcAft>
                          <a:spcPts val="0"/>
                        </a:spcAft>
                        <a:buNone/>
                      </a:pPr>
                      <a:r>
                        <a:rPr lang="en-US" sz="2000"/>
                        <a:t>FYM @ 10 t/ha</a:t>
                      </a:r>
                      <a:endParaRPr b="1" sz="2000">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505.1</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1506.0</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1001.0</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80625">
                <a:tc>
                  <a:txBody>
                    <a:bodyPr/>
                    <a:lstStyle/>
                    <a:p>
                      <a:pPr indent="0" lvl="0" marL="0" marR="0" rtl="0" algn="l">
                        <a:spcBef>
                          <a:spcPts val="0"/>
                        </a:spcBef>
                        <a:spcAft>
                          <a:spcPts val="0"/>
                        </a:spcAft>
                        <a:buNone/>
                      </a:pPr>
                      <a:r>
                        <a:rPr lang="en-US" sz="2000"/>
                        <a:t>Sesbania green manuring (SGM)</a:t>
                      </a:r>
                      <a:endParaRPr b="1" sz="2000">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329.4</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1427.0</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1097.6</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78425">
                <a:tc>
                  <a:txBody>
                    <a:bodyPr/>
                    <a:lstStyle/>
                    <a:p>
                      <a:pPr indent="0" lvl="0" marL="0" marR="0" rtl="0" algn="l">
                        <a:spcBef>
                          <a:spcPts val="0"/>
                        </a:spcBef>
                        <a:spcAft>
                          <a:spcPts val="0"/>
                        </a:spcAft>
                        <a:buNone/>
                      </a:pPr>
                      <a:r>
                        <a:rPr lang="en-US" sz="2000"/>
                        <a:t>SGM + Blue-green algae (BGA)</a:t>
                      </a:r>
                      <a:endParaRPr b="1" sz="2000">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332.5</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1510.2</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1177.7</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4725">
                <a:tc>
                  <a:txBody>
                    <a:bodyPr/>
                    <a:lstStyle/>
                    <a:p>
                      <a:pPr indent="0" lvl="0" marL="0" marR="0" rtl="0" algn="l">
                        <a:spcBef>
                          <a:spcPts val="0"/>
                        </a:spcBef>
                        <a:spcAft>
                          <a:spcPts val="0"/>
                        </a:spcAft>
                        <a:buNone/>
                      </a:pPr>
                      <a:r>
                        <a:rPr lang="en-US" sz="2000"/>
                        <a:t>SGM + FYM</a:t>
                      </a:r>
                      <a:endParaRPr b="1" sz="2000">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553.3</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1730.7</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1177.4</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85625">
                <a:tc>
                  <a:txBody>
                    <a:bodyPr/>
                    <a:lstStyle/>
                    <a:p>
                      <a:pPr indent="0" lvl="0" marL="0" marR="0" rtl="0" algn="l">
                        <a:spcBef>
                          <a:spcPts val="0"/>
                        </a:spcBef>
                        <a:spcAft>
                          <a:spcPts val="0"/>
                        </a:spcAft>
                        <a:buNone/>
                      </a:pPr>
                      <a:r>
                        <a:rPr lang="en-US" sz="2000"/>
                        <a:t>SGM + FYM+ BGA</a:t>
                      </a:r>
                      <a:endParaRPr b="1" sz="2000">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556.4</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1797.3</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1240.8</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4725">
                <a:tc>
                  <a:txBody>
                    <a:bodyPr/>
                    <a:lstStyle/>
                    <a:p>
                      <a:pPr indent="0" lvl="0" marL="0" marR="0" rtl="0" algn="l">
                        <a:spcBef>
                          <a:spcPts val="0"/>
                        </a:spcBef>
                        <a:spcAft>
                          <a:spcPts val="0"/>
                        </a:spcAft>
                        <a:buNone/>
                      </a:pPr>
                      <a:r>
                        <a:rPr lang="en-US" sz="2000"/>
                        <a:t>S/NS (p=0.05)</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aseline="30000" lang="en-US" sz="2000"/>
                        <a:t>–</a:t>
                      </a:r>
                      <a:endParaRPr sz="2000">
                        <a:solidFill>
                          <a:schemeClr val="dk1"/>
                        </a:solidFill>
                        <a:latin typeface="Arial"/>
                        <a:ea typeface="Arial"/>
                        <a:cs typeface="Arial"/>
                        <a:sym typeface="Arial"/>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S</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a:t>S</a:t>
                      </a:r>
                      <a:endParaRPr sz="2000">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88" name="Google Shape;388;p19"/>
          <p:cNvSpPr/>
          <p:nvPr/>
        </p:nvSpPr>
        <p:spPr>
          <a:xfrm>
            <a:off x="424873" y="260472"/>
            <a:ext cx="11333017" cy="707886"/>
          </a:xfrm>
          <a:prstGeom prst="rect">
            <a:avLst/>
          </a:prstGeom>
          <a:solidFill>
            <a:srgbClr val="83A44B"/>
          </a:solidFill>
          <a:ln cap="rnd" cmpd="sng" w="12700">
            <a:solidFill>
              <a:srgbClr val="3A3A3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Table 4.</a:t>
            </a:r>
            <a:r>
              <a:rPr lang="en-US" sz="2000">
                <a:solidFill>
                  <a:schemeClr val="dk1"/>
                </a:solidFill>
                <a:latin typeface="Arial"/>
                <a:ea typeface="Arial"/>
                <a:cs typeface="Arial"/>
                <a:sym typeface="Arial"/>
              </a:rPr>
              <a:t> Effect of organic nutrient management options on economic returns of </a:t>
            </a:r>
            <a:r>
              <a:rPr i="1" lang="en-US" sz="2000">
                <a:solidFill>
                  <a:schemeClr val="dk1"/>
                </a:solidFill>
                <a:latin typeface="Arial"/>
                <a:ea typeface="Arial"/>
                <a:cs typeface="Arial"/>
                <a:sym typeface="Arial"/>
              </a:rPr>
              <a:t>Basmati</a:t>
            </a:r>
            <a:r>
              <a:rPr lang="en-US" sz="2000">
                <a:solidFill>
                  <a:schemeClr val="dk1"/>
                </a:solidFill>
                <a:latin typeface="Arial"/>
                <a:ea typeface="Arial"/>
                <a:cs typeface="Arial"/>
                <a:sym typeface="Arial"/>
              </a:rPr>
              <a:t> rice under the long-term experiment (20 years)</a:t>
            </a:r>
            <a:endParaRPr sz="2800">
              <a:solidFill>
                <a:schemeClr val="dk1"/>
              </a:solidFill>
              <a:latin typeface="Arial"/>
              <a:ea typeface="Arial"/>
              <a:cs typeface="Arial"/>
              <a:sym typeface="Arial"/>
            </a:endParaRPr>
          </a:p>
        </p:txBody>
      </p:sp>
      <p:sp>
        <p:nvSpPr>
          <p:cNvPr id="389" name="Google Shape;389;p19"/>
          <p:cNvSpPr txBox="1"/>
          <p:nvPr/>
        </p:nvSpPr>
        <p:spPr>
          <a:xfrm>
            <a:off x="0" y="6550223"/>
            <a:ext cx="12192000" cy="307777"/>
          </a:xfrm>
          <a:prstGeom prst="rect">
            <a:avLst/>
          </a:prstGeom>
          <a:solidFill>
            <a:srgbClr val="00B050"/>
          </a:solidFill>
          <a:ln cap="rnd" cmpd="sng" w="12700">
            <a:solidFill>
              <a:srgbClr val="9AB8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390" name="Google Shape;390;p19"/>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391" name="Google Shape;391;p19"/>
          <p:cNvPicPr preferRelativeResize="0"/>
          <p:nvPr/>
        </p:nvPicPr>
        <p:blipFill rotWithShape="1">
          <a:blip r:embed="rId3">
            <a:alphaModFix/>
          </a:blip>
          <a:srcRect b="0" l="0" r="0" t="0"/>
          <a:stretch/>
        </p:blipFill>
        <p:spPr>
          <a:xfrm>
            <a:off x="36151" y="3131"/>
            <a:ext cx="264479" cy="354874"/>
          </a:xfrm>
          <a:prstGeom prst="rect">
            <a:avLst/>
          </a:prstGeom>
          <a:noFill/>
          <a:ln>
            <a:noFill/>
          </a:ln>
        </p:spPr>
      </p:pic>
      <p:pic>
        <p:nvPicPr>
          <p:cNvPr descr="mso79BC" id="392" name="Google Shape;392;p19"/>
          <p:cNvPicPr preferRelativeResize="0"/>
          <p:nvPr/>
        </p:nvPicPr>
        <p:blipFill rotWithShape="1">
          <a:blip r:embed="rId4">
            <a:alphaModFix/>
          </a:blip>
          <a:srcRect b="0" l="0" r="0" t="0"/>
          <a:stretch/>
        </p:blipFill>
        <p:spPr>
          <a:xfrm>
            <a:off x="23988" y="6184313"/>
            <a:ext cx="264479" cy="354874"/>
          </a:xfrm>
          <a:prstGeom prst="rect">
            <a:avLst/>
          </a:prstGeom>
          <a:noFill/>
          <a:ln>
            <a:noFill/>
          </a:ln>
        </p:spPr>
      </p:pic>
      <p:sp>
        <p:nvSpPr>
          <p:cNvPr id="393" name="Google Shape;393;p19"/>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7" name="Google Shape;137;p2"/>
          <p:cNvSpPr/>
          <p:nvPr/>
        </p:nvSpPr>
        <p:spPr>
          <a:xfrm>
            <a:off x="562804" y="65988"/>
            <a:ext cx="365097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Black"/>
                <a:ea typeface="Arial Black"/>
                <a:cs typeface="Arial Black"/>
                <a:sym typeface="Arial Black"/>
              </a:rPr>
              <a:t>INTRODUCTION</a:t>
            </a:r>
            <a:endParaRPr b="1" sz="2800">
              <a:solidFill>
                <a:schemeClr val="dk1"/>
              </a:solidFill>
              <a:latin typeface="Arial Black"/>
              <a:ea typeface="Arial Black"/>
              <a:cs typeface="Arial Black"/>
              <a:sym typeface="Arial Black"/>
            </a:endParaRPr>
          </a:p>
        </p:txBody>
      </p:sp>
      <p:sp>
        <p:nvSpPr>
          <p:cNvPr id="138" name="Google Shape;138;p2"/>
          <p:cNvSpPr/>
          <p:nvPr/>
        </p:nvSpPr>
        <p:spPr>
          <a:xfrm>
            <a:off x="513390" y="1159148"/>
            <a:ext cx="11165220" cy="446276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Rice (</a:t>
            </a:r>
            <a:r>
              <a:rPr i="1" lang="en-US" sz="2400">
                <a:solidFill>
                  <a:schemeClr val="dk1"/>
                </a:solidFill>
                <a:latin typeface="Arial"/>
                <a:ea typeface="Arial"/>
                <a:cs typeface="Arial"/>
                <a:sym typeface="Arial"/>
              </a:rPr>
              <a:t>Oryza</a:t>
            </a:r>
            <a:r>
              <a:rPr lang="en-US" sz="2400">
                <a:solidFill>
                  <a:schemeClr val="dk1"/>
                </a:solidFill>
                <a:latin typeface="Arial"/>
                <a:ea typeface="Arial"/>
                <a:cs typeface="Arial"/>
                <a:sym typeface="Arial"/>
              </a:rPr>
              <a:t> </a:t>
            </a:r>
            <a:r>
              <a:rPr i="1" lang="en-US" sz="2400">
                <a:solidFill>
                  <a:schemeClr val="dk1"/>
                </a:solidFill>
                <a:latin typeface="Arial"/>
                <a:ea typeface="Arial"/>
                <a:cs typeface="Arial"/>
                <a:sym typeface="Arial"/>
              </a:rPr>
              <a:t>sativa</a:t>
            </a:r>
            <a:r>
              <a:rPr lang="en-US" sz="2400">
                <a:solidFill>
                  <a:schemeClr val="dk1"/>
                </a:solidFill>
                <a:latin typeface="Arial"/>
                <a:ea typeface="Arial"/>
                <a:cs typeface="Arial"/>
                <a:sym typeface="Arial"/>
              </a:rPr>
              <a:t> L.)–wheat (</a:t>
            </a:r>
            <a:r>
              <a:rPr i="1" lang="en-US" sz="2400">
                <a:solidFill>
                  <a:schemeClr val="dk1"/>
                </a:solidFill>
                <a:latin typeface="Arial"/>
                <a:ea typeface="Arial"/>
                <a:cs typeface="Arial"/>
                <a:sym typeface="Arial"/>
              </a:rPr>
              <a:t>Triticum</a:t>
            </a:r>
            <a:r>
              <a:rPr lang="en-US" sz="2400">
                <a:solidFill>
                  <a:schemeClr val="dk1"/>
                </a:solidFill>
                <a:latin typeface="Arial"/>
                <a:ea typeface="Arial"/>
                <a:cs typeface="Arial"/>
                <a:sym typeface="Arial"/>
              </a:rPr>
              <a:t> </a:t>
            </a:r>
            <a:r>
              <a:rPr i="1" lang="en-US" sz="2400">
                <a:solidFill>
                  <a:schemeClr val="dk1"/>
                </a:solidFill>
                <a:latin typeface="Arial"/>
                <a:ea typeface="Arial"/>
                <a:cs typeface="Arial"/>
                <a:sym typeface="Arial"/>
              </a:rPr>
              <a:t>aestivum</a:t>
            </a:r>
            <a:r>
              <a:rPr lang="en-US" sz="2400">
                <a:solidFill>
                  <a:schemeClr val="dk1"/>
                </a:solidFill>
                <a:latin typeface="Arial"/>
                <a:ea typeface="Arial"/>
                <a:cs typeface="Arial"/>
                <a:sym typeface="Arial"/>
              </a:rPr>
              <a:t> L.) cropping system (RWCS) is the </a:t>
            </a:r>
            <a:r>
              <a:rPr lang="en-US" sz="2400">
                <a:solidFill>
                  <a:srgbClr val="002060"/>
                </a:solidFill>
                <a:latin typeface="Arial"/>
                <a:ea typeface="Arial"/>
                <a:cs typeface="Arial"/>
                <a:sym typeface="Arial"/>
              </a:rPr>
              <a:t>world's largest agricultural</a:t>
            </a:r>
            <a:r>
              <a:rPr lang="en-US" sz="2400">
                <a:solidFill>
                  <a:schemeClr val="dk1"/>
                </a:solidFill>
                <a:latin typeface="Arial"/>
                <a:ea typeface="Arial"/>
                <a:cs typeface="Arial"/>
                <a:sym typeface="Arial"/>
              </a:rPr>
              <a:t> production system occupying around </a:t>
            </a:r>
            <a:r>
              <a:rPr lang="en-US" sz="2400">
                <a:solidFill>
                  <a:srgbClr val="002060"/>
                </a:solidFill>
                <a:latin typeface="Arial"/>
                <a:ea typeface="Arial"/>
                <a:cs typeface="Arial"/>
                <a:sym typeface="Arial"/>
              </a:rPr>
              <a:t>~10 Mha </a:t>
            </a:r>
            <a:r>
              <a:rPr lang="en-US" sz="2400">
                <a:solidFill>
                  <a:schemeClr val="dk1"/>
                </a:solidFill>
                <a:latin typeface="Arial"/>
                <a:ea typeface="Arial"/>
                <a:cs typeface="Arial"/>
                <a:sym typeface="Arial"/>
              </a:rPr>
              <a:t>in India with </a:t>
            </a:r>
            <a:r>
              <a:rPr lang="en-US" sz="2400">
                <a:solidFill>
                  <a:srgbClr val="002060"/>
                </a:solidFill>
                <a:latin typeface="Arial"/>
                <a:ea typeface="Arial"/>
                <a:cs typeface="Arial"/>
                <a:sym typeface="Arial"/>
              </a:rPr>
              <a:t>85% area </a:t>
            </a:r>
            <a:r>
              <a:rPr lang="en-US" sz="2400">
                <a:solidFill>
                  <a:schemeClr val="dk1"/>
                </a:solidFill>
                <a:latin typeface="Arial"/>
                <a:ea typeface="Arial"/>
                <a:cs typeface="Arial"/>
                <a:sym typeface="Arial"/>
              </a:rPr>
              <a:t>falling in Indo-Gangetic plains (Jat et al. 2019).  </a:t>
            </a:r>
            <a:endParaRPr sz="2400">
              <a:solidFill>
                <a:schemeClr val="dk1"/>
              </a:solidFill>
              <a:latin typeface="Arial"/>
              <a:ea typeface="Arial"/>
              <a:cs typeface="Arial"/>
              <a:sym typeface="Arial"/>
            </a:endParaRPr>
          </a:p>
          <a:p>
            <a:pPr indent="-190500" lvl="0" marL="342900" marR="0" rtl="0" algn="just">
              <a:spcBef>
                <a:spcPts val="60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342900" lvl="0" marL="342900" marR="0" rtl="0" algn="just">
              <a:spcBef>
                <a:spcPts val="60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Farmers face diverse problems in rice production, with issues such as declining factor productivity, nutrient loss, soil organic carbon content, soil salinization, and elevated nitrate levels in well water (Prasad et al. 2017). </a:t>
            </a:r>
            <a:endParaRPr/>
          </a:p>
          <a:p>
            <a:pPr indent="-190500" lvl="0" marL="342900" marR="0" rtl="0" algn="just">
              <a:spcBef>
                <a:spcPts val="60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342900" lvl="0" marL="342900" marR="0" rtl="0" algn="just">
              <a:spcBef>
                <a:spcPts val="60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The area under aromatic rice is about 2.1 M ha land in India (APEDA, 2019). In this scenario, there is significant scope </a:t>
            </a:r>
            <a:r>
              <a:rPr lang="en-US" sz="2400">
                <a:solidFill>
                  <a:srgbClr val="002060"/>
                </a:solidFill>
                <a:latin typeface="Arial"/>
                <a:ea typeface="Arial"/>
                <a:cs typeface="Arial"/>
                <a:sym typeface="Arial"/>
              </a:rPr>
              <a:t>to expand the area of organic rice </a:t>
            </a:r>
            <a:r>
              <a:rPr lang="en-US" sz="2400">
                <a:solidFill>
                  <a:schemeClr val="dk1"/>
                </a:solidFill>
                <a:latin typeface="Arial"/>
                <a:ea typeface="Arial"/>
                <a:cs typeface="Arial"/>
                <a:sym typeface="Arial"/>
              </a:rPr>
              <a:t>in India. </a:t>
            </a:r>
            <a:endParaRPr sz="1800">
              <a:solidFill>
                <a:schemeClr val="dk1"/>
              </a:solidFill>
              <a:latin typeface="Arial"/>
              <a:ea typeface="Arial"/>
              <a:cs typeface="Arial"/>
              <a:sym typeface="Arial"/>
            </a:endParaRPr>
          </a:p>
        </p:txBody>
      </p:sp>
      <p:sp>
        <p:nvSpPr>
          <p:cNvPr id="139" name="Google Shape;139;p2"/>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140" name="Google Shape;140;p2"/>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E0F11"/>
                </a:solidFill>
                <a:latin typeface="Arial"/>
                <a:ea typeface="Arial"/>
                <a:cs typeface="Arial"/>
                <a:sym typeface="Arial"/>
              </a:rPr>
              <a:t> DIVISION OF AGRONOMY, ICAR-IARI, NEW DELHI</a:t>
            </a:r>
            <a:endParaRPr/>
          </a:p>
        </p:txBody>
      </p:sp>
      <p:pic>
        <p:nvPicPr>
          <p:cNvPr descr="C:\Users\AMGAIN\Desktop\250px-ICAR_logo.JPG" id="141" name="Google Shape;141;p2"/>
          <p:cNvPicPr preferRelativeResize="0"/>
          <p:nvPr/>
        </p:nvPicPr>
        <p:blipFill rotWithShape="1">
          <a:blip r:embed="rId3">
            <a:alphaModFix/>
          </a:blip>
          <a:srcRect b="0" l="0" r="0" t="0"/>
          <a:stretch/>
        </p:blipFill>
        <p:spPr>
          <a:xfrm>
            <a:off x="36151" y="3131"/>
            <a:ext cx="264479" cy="354874"/>
          </a:xfrm>
          <a:prstGeom prst="rect">
            <a:avLst/>
          </a:prstGeom>
          <a:noFill/>
          <a:ln>
            <a:noFill/>
          </a:ln>
        </p:spPr>
      </p:pic>
      <p:pic>
        <p:nvPicPr>
          <p:cNvPr descr="mso79BC" id="142" name="Google Shape;142;p2"/>
          <p:cNvPicPr preferRelativeResize="0"/>
          <p:nvPr/>
        </p:nvPicPr>
        <p:blipFill rotWithShape="1">
          <a:blip r:embed="rId4">
            <a:alphaModFix/>
          </a:blip>
          <a:srcRect b="0" l="0" r="0" t="0"/>
          <a:stretch/>
        </p:blipFill>
        <p:spPr>
          <a:xfrm>
            <a:off x="23988" y="6184313"/>
            <a:ext cx="264479" cy="354874"/>
          </a:xfrm>
          <a:prstGeom prst="rect">
            <a:avLst/>
          </a:prstGeom>
          <a:noFill/>
          <a:ln>
            <a:noFill/>
          </a:ln>
        </p:spPr>
      </p:pic>
      <p:sp>
        <p:nvSpPr>
          <p:cNvPr id="143" name="Google Shape;143;p2"/>
          <p:cNvSpPr/>
          <p:nvPr/>
        </p:nvSpPr>
        <p:spPr>
          <a:xfrm>
            <a:off x="11462323" y="6587166"/>
            <a:ext cx="350986"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0"/>
          <p:cNvSpPr/>
          <p:nvPr/>
        </p:nvSpPr>
        <p:spPr>
          <a:xfrm>
            <a:off x="424873" y="260472"/>
            <a:ext cx="11333017" cy="707886"/>
          </a:xfrm>
          <a:prstGeom prst="rect">
            <a:avLst/>
          </a:prstGeom>
          <a:solidFill>
            <a:srgbClr val="83A44B"/>
          </a:solidFill>
          <a:ln cap="rnd" cmpd="sng" w="12700">
            <a:solidFill>
              <a:srgbClr val="2D2D2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Arial"/>
                <a:ea typeface="Arial"/>
                <a:cs typeface="Arial"/>
                <a:sym typeface="Arial"/>
              </a:rPr>
              <a:t>Figure 4.</a:t>
            </a:r>
            <a:r>
              <a:rPr lang="en-US" sz="2000">
                <a:solidFill>
                  <a:schemeClr val="dk1"/>
                </a:solidFill>
                <a:latin typeface="Arial"/>
                <a:ea typeface="Arial"/>
                <a:cs typeface="Arial"/>
                <a:sym typeface="Arial"/>
              </a:rPr>
              <a:t> Effect of organic nutrient management options on economic returns of </a:t>
            </a:r>
            <a:r>
              <a:rPr i="1" lang="en-US" sz="2000">
                <a:solidFill>
                  <a:schemeClr val="dk1"/>
                </a:solidFill>
                <a:latin typeface="Arial"/>
                <a:ea typeface="Arial"/>
                <a:cs typeface="Arial"/>
                <a:sym typeface="Arial"/>
              </a:rPr>
              <a:t>Basmati</a:t>
            </a:r>
            <a:r>
              <a:rPr lang="en-US" sz="2000">
                <a:solidFill>
                  <a:schemeClr val="dk1"/>
                </a:solidFill>
                <a:latin typeface="Arial"/>
                <a:ea typeface="Arial"/>
                <a:cs typeface="Arial"/>
                <a:sym typeface="Arial"/>
              </a:rPr>
              <a:t> rice under the long-term experiment (20 years)</a:t>
            </a:r>
            <a:endParaRPr sz="2800">
              <a:solidFill>
                <a:schemeClr val="dk1"/>
              </a:solidFill>
              <a:latin typeface="Arial"/>
              <a:ea typeface="Arial"/>
              <a:cs typeface="Arial"/>
              <a:sym typeface="Arial"/>
            </a:endParaRPr>
          </a:p>
        </p:txBody>
      </p:sp>
      <p:sp>
        <p:nvSpPr>
          <p:cNvPr id="399" name="Google Shape;399;p20"/>
          <p:cNvSpPr txBox="1"/>
          <p:nvPr/>
        </p:nvSpPr>
        <p:spPr>
          <a:xfrm>
            <a:off x="0" y="6550223"/>
            <a:ext cx="12192000" cy="307777"/>
          </a:xfrm>
          <a:prstGeom prst="rect">
            <a:avLst/>
          </a:prstGeom>
          <a:solidFill>
            <a:srgbClr val="00B050"/>
          </a:solidFill>
          <a:ln cap="rnd" cmpd="sng" w="12700">
            <a:solidFill>
              <a:srgbClr val="9AB8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400" name="Google Shape;400;p20"/>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401" name="Google Shape;401;p20"/>
          <p:cNvPicPr preferRelativeResize="0"/>
          <p:nvPr/>
        </p:nvPicPr>
        <p:blipFill rotWithShape="1">
          <a:blip r:embed="rId3">
            <a:alphaModFix/>
          </a:blip>
          <a:srcRect b="0" l="0" r="0" t="0"/>
          <a:stretch/>
        </p:blipFill>
        <p:spPr>
          <a:xfrm>
            <a:off x="36151" y="3131"/>
            <a:ext cx="264479" cy="354874"/>
          </a:xfrm>
          <a:prstGeom prst="rect">
            <a:avLst/>
          </a:prstGeom>
          <a:noFill/>
          <a:ln>
            <a:noFill/>
          </a:ln>
        </p:spPr>
      </p:pic>
      <p:pic>
        <p:nvPicPr>
          <p:cNvPr descr="mso79BC" id="402" name="Google Shape;402;p20"/>
          <p:cNvPicPr preferRelativeResize="0"/>
          <p:nvPr/>
        </p:nvPicPr>
        <p:blipFill rotWithShape="1">
          <a:blip r:embed="rId4">
            <a:alphaModFix/>
          </a:blip>
          <a:srcRect b="0" l="0" r="0" t="0"/>
          <a:stretch/>
        </p:blipFill>
        <p:spPr>
          <a:xfrm>
            <a:off x="23988" y="6184313"/>
            <a:ext cx="264479" cy="354874"/>
          </a:xfrm>
          <a:prstGeom prst="rect">
            <a:avLst/>
          </a:prstGeom>
          <a:noFill/>
          <a:ln>
            <a:noFill/>
          </a:ln>
        </p:spPr>
      </p:pic>
      <p:graphicFrame>
        <p:nvGraphicFramePr>
          <p:cNvPr id="403" name="Google Shape;403;p20"/>
          <p:cNvGraphicFramePr/>
          <p:nvPr/>
        </p:nvGraphicFramePr>
        <p:xfrm>
          <a:off x="2039815" y="1336431"/>
          <a:ext cx="7484013" cy="4726744"/>
        </p:xfrm>
        <a:graphic>
          <a:graphicData uri="http://schemas.openxmlformats.org/drawingml/2006/chart">
            <c:chart r:id="rId5"/>
          </a:graphicData>
        </a:graphic>
      </p:graphicFrame>
      <p:sp>
        <p:nvSpPr>
          <p:cNvPr id="404" name="Google Shape;404;p20"/>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grpSp>
        <p:nvGrpSpPr>
          <p:cNvPr id="409" name="Google Shape;409;p21"/>
          <p:cNvGrpSpPr/>
          <p:nvPr/>
        </p:nvGrpSpPr>
        <p:grpSpPr>
          <a:xfrm>
            <a:off x="514802" y="932179"/>
            <a:ext cx="9865703" cy="1403136"/>
            <a:chOff x="357162" y="989328"/>
            <a:chExt cx="8501380" cy="1403136"/>
          </a:xfrm>
        </p:grpSpPr>
        <p:sp>
          <p:nvSpPr>
            <p:cNvPr id="410" name="Google Shape;410;p21"/>
            <p:cNvSpPr/>
            <p:nvPr/>
          </p:nvSpPr>
          <p:spPr>
            <a:xfrm>
              <a:off x="357162" y="1210729"/>
              <a:ext cx="8501380" cy="1181735"/>
            </a:xfrm>
            <a:custGeom>
              <a:rect b="b" l="l" r="r" t="t"/>
              <a:pathLst>
                <a:path extrusionOk="0" h="1181735" w="8501380">
                  <a:moveTo>
                    <a:pt x="0" y="0"/>
                  </a:moveTo>
                  <a:lnTo>
                    <a:pt x="8501087" y="0"/>
                  </a:lnTo>
                  <a:lnTo>
                    <a:pt x="8501087" y="1181252"/>
                  </a:lnTo>
                  <a:lnTo>
                    <a:pt x="0" y="1181252"/>
                  </a:lnTo>
                  <a:lnTo>
                    <a:pt x="0" y="0"/>
                  </a:lnTo>
                  <a:close/>
                </a:path>
              </a:pathLst>
            </a:custGeom>
            <a:noFill/>
            <a:ln cap="flat" cmpd="sng" w="25400">
              <a:solidFill>
                <a:srgbClr val="0033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11" name="Google Shape;411;p21"/>
            <p:cNvSpPr/>
            <p:nvPr/>
          </p:nvSpPr>
          <p:spPr>
            <a:xfrm>
              <a:off x="782212" y="989328"/>
              <a:ext cx="5951220" cy="443230"/>
            </a:xfrm>
            <a:custGeom>
              <a:rect b="b" l="l" r="r" t="t"/>
              <a:pathLst>
                <a:path extrusionOk="0" h="443230" w="5951220">
                  <a:moveTo>
                    <a:pt x="5876963" y="0"/>
                  </a:moveTo>
                  <a:lnTo>
                    <a:pt x="73799" y="0"/>
                  </a:lnTo>
                  <a:lnTo>
                    <a:pt x="45075" y="5800"/>
                  </a:lnTo>
                  <a:lnTo>
                    <a:pt x="21616" y="21616"/>
                  </a:lnTo>
                  <a:lnTo>
                    <a:pt x="5800" y="45075"/>
                  </a:lnTo>
                  <a:lnTo>
                    <a:pt x="0" y="73799"/>
                  </a:lnTo>
                  <a:lnTo>
                    <a:pt x="0" y="368998"/>
                  </a:lnTo>
                  <a:lnTo>
                    <a:pt x="5800" y="397722"/>
                  </a:lnTo>
                  <a:lnTo>
                    <a:pt x="21616" y="421181"/>
                  </a:lnTo>
                  <a:lnTo>
                    <a:pt x="45075" y="436998"/>
                  </a:lnTo>
                  <a:lnTo>
                    <a:pt x="73799" y="442798"/>
                  </a:lnTo>
                  <a:lnTo>
                    <a:pt x="5876963" y="442798"/>
                  </a:lnTo>
                  <a:lnTo>
                    <a:pt x="5905687" y="436998"/>
                  </a:lnTo>
                  <a:lnTo>
                    <a:pt x="5929145" y="421181"/>
                  </a:lnTo>
                  <a:lnTo>
                    <a:pt x="5944962" y="397722"/>
                  </a:lnTo>
                  <a:lnTo>
                    <a:pt x="5950762" y="368998"/>
                  </a:lnTo>
                  <a:lnTo>
                    <a:pt x="5950762" y="73799"/>
                  </a:lnTo>
                  <a:lnTo>
                    <a:pt x="5944962" y="45075"/>
                  </a:lnTo>
                  <a:lnTo>
                    <a:pt x="5929145" y="21616"/>
                  </a:lnTo>
                  <a:lnTo>
                    <a:pt x="5905687" y="5800"/>
                  </a:lnTo>
                  <a:lnTo>
                    <a:pt x="5876963" y="0"/>
                  </a:lnTo>
                  <a:close/>
                </a:path>
              </a:pathLst>
            </a:custGeom>
            <a:solidFill>
              <a:srgbClr val="003300"/>
            </a:solidFill>
            <a:ln cap="flat" cmpd="sng" w="9525">
              <a:solidFill>
                <a:srgbClr val="0033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12" name="Google Shape;412;p21"/>
            <p:cNvSpPr/>
            <p:nvPr/>
          </p:nvSpPr>
          <p:spPr>
            <a:xfrm>
              <a:off x="782212" y="989328"/>
              <a:ext cx="5951220" cy="443230"/>
            </a:xfrm>
            <a:custGeom>
              <a:rect b="b" l="l" r="r" t="t"/>
              <a:pathLst>
                <a:path extrusionOk="0" h="443230" w="5951220">
                  <a:moveTo>
                    <a:pt x="0" y="73799"/>
                  </a:moveTo>
                  <a:lnTo>
                    <a:pt x="5800" y="45075"/>
                  </a:lnTo>
                  <a:lnTo>
                    <a:pt x="21616" y="21616"/>
                  </a:lnTo>
                  <a:lnTo>
                    <a:pt x="45075" y="5800"/>
                  </a:lnTo>
                  <a:lnTo>
                    <a:pt x="73799" y="0"/>
                  </a:lnTo>
                  <a:lnTo>
                    <a:pt x="5876963" y="0"/>
                  </a:lnTo>
                  <a:lnTo>
                    <a:pt x="5905687" y="5800"/>
                  </a:lnTo>
                  <a:lnTo>
                    <a:pt x="5929145" y="21616"/>
                  </a:lnTo>
                  <a:lnTo>
                    <a:pt x="5944962" y="45075"/>
                  </a:lnTo>
                  <a:lnTo>
                    <a:pt x="5950762" y="73799"/>
                  </a:lnTo>
                  <a:lnTo>
                    <a:pt x="5950762" y="368998"/>
                  </a:lnTo>
                  <a:lnTo>
                    <a:pt x="5944962" y="397722"/>
                  </a:lnTo>
                  <a:lnTo>
                    <a:pt x="5929145" y="421181"/>
                  </a:lnTo>
                  <a:lnTo>
                    <a:pt x="5905687" y="436998"/>
                  </a:lnTo>
                  <a:lnTo>
                    <a:pt x="5876963" y="442798"/>
                  </a:lnTo>
                  <a:lnTo>
                    <a:pt x="73799" y="442798"/>
                  </a:lnTo>
                  <a:lnTo>
                    <a:pt x="45075" y="436998"/>
                  </a:lnTo>
                  <a:lnTo>
                    <a:pt x="21616" y="421181"/>
                  </a:lnTo>
                  <a:lnTo>
                    <a:pt x="5800" y="397722"/>
                  </a:lnTo>
                  <a:lnTo>
                    <a:pt x="0" y="368998"/>
                  </a:lnTo>
                  <a:lnTo>
                    <a:pt x="0" y="73799"/>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grpSp>
        <p:nvGrpSpPr>
          <p:cNvPr id="413" name="Google Shape;413;p21"/>
          <p:cNvGrpSpPr/>
          <p:nvPr/>
        </p:nvGrpSpPr>
        <p:grpSpPr>
          <a:xfrm>
            <a:off x="529518" y="2368204"/>
            <a:ext cx="9851009" cy="1662853"/>
            <a:chOff x="357162" y="2472978"/>
            <a:chExt cx="8501380" cy="1662853"/>
          </a:xfrm>
        </p:grpSpPr>
        <p:sp>
          <p:nvSpPr>
            <p:cNvPr id="414" name="Google Shape;414;p21"/>
            <p:cNvSpPr/>
            <p:nvPr/>
          </p:nvSpPr>
          <p:spPr>
            <a:xfrm>
              <a:off x="357162" y="2694381"/>
              <a:ext cx="8501380" cy="1441450"/>
            </a:xfrm>
            <a:custGeom>
              <a:rect b="b" l="l" r="r" t="t"/>
              <a:pathLst>
                <a:path extrusionOk="0" h="1441450" w="8501380">
                  <a:moveTo>
                    <a:pt x="0" y="0"/>
                  </a:moveTo>
                  <a:lnTo>
                    <a:pt x="8501087" y="0"/>
                  </a:lnTo>
                  <a:lnTo>
                    <a:pt x="8501087" y="1441119"/>
                  </a:lnTo>
                  <a:lnTo>
                    <a:pt x="0" y="1441119"/>
                  </a:lnTo>
                  <a:lnTo>
                    <a:pt x="0" y="0"/>
                  </a:lnTo>
                  <a:close/>
                </a:path>
              </a:pathLst>
            </a:custGeom>
            <a:noFill/>
            <a:ln cap="flat" cmpd="sng" w="25400">
              <a:solidFill>
                <a:srgbClr val="0033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415" name="Google Shape;415;p21"/>
            <p:cNvSpPr/>
            <p:nvPr/>
          </p:nvSpPr>
          <p:spPr>
            <a:xfrm>
              <a:off x="782212" y="2472978"/>
              <a:ext cx="5951220" cy="443230"/>
            </a:xfrm>
            <a:custGeom>
              <a:rect b="b" l="l" r="r" t="t"/>
              <a:pathLst>
                <a:path extrusionOk="0" h="443230" w="5951220">
                  <a:moveTo>
                    <a:pt x="5876963" y="0"/>
                  </a:moveTo>
                  <a:lnTo>
                    <a:pt x="73799" y="0"/>
                  </a:lnTo>
                  <a:lnTo>
                    <a:pt x="45075" y="5800"/>
                  </a:lnTo>
                  <a:lnTo>
                    <a:pt x="21616" y="21616"/>
                  </a:lnTo>
                  <a:lnTo>
                    <a:pt x="5800" y="45075"/>
                  </a:lnTo>
                  <a:lnTo>
                    <a:pt x="0" y="73799"/>
                  </a:lnTo>
                  <a:lnTo>
                    <a:pt x="0" y="368998"/>
                  </a:lnTo>
                  <a:lnTo>
                    <a:pt x="5800" y="397722"/>
                  </a:lnTo>
                  <a:lnTo>
                    <a:pt x="21616" y="421181"/>
                  </a:lnTo>
                  <a:lnTo>
                    <a:pt x="45075" y="436998"/>
                  </a:lnTo>
                  <a:lnTo>
                    <a:pt x="73799" y="442798"/>
                  </a:lnTo>
                  <a:lnTo>
                    <a:pt x="5876963" y="442798"/>
                  </a:lnTo>
                  <a:lnTo>
                    <a:pt x="5905687" y="436998"/>
                  </a:lnTo>
                  <a:lnTo>
                    <a:pt x="5929145" y="421181"/>
                  </a:lnTo>
                  <a:lnTo>
                    <a:pt x="5944962" y="397722"/>
                  </a:lnTo>
                  <a:lnTo>
                    <a:pt x="5950762" y="368998"/>
                  </a:lnTo>
                  <a:lnTo>
                    <a:pt x="5950762" y="73799"/>
                  </a:lnTo>
                  <a:lnTo>
                    <a:pt x="5944962" y="45075"/>
                  </a:lnTo>
                  <a:lnTo>
                    <a:pt x="5929145" y="21616"/>
                  </a:lnTo>
                  <a:lnTo>
                    <a:pt x="5905687" y="5800"/>
                  </a:lnTo>
                  <a:lnTo>
                    <a:pt x="5876963" y="0"/>
                  </a:lnTo>
                  <a:close/>
                </a:path>
              </a:pathLst>
            </a:custGeom>
            <a:solidFill>
              <a:srgbClr val="003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416" name="Google Shape;416;p21"/>
            <p:cNvSpPr/>
            <p:nvPr/>
          </p:nvSpPr>
          <p:spPr>
            <a:xfrm>
              <a:off x="782212" y="2472978"/>
              <a:ext cx="5951220" cy="443230"/>
            </a:xfrm>
            <a:custGeom>
              <a:rect b="b" l="l" r="r" t="t"/>
              <a:pathLst>
                <a:path extrusionOk="0" h="443230" w="5951220">
                  <a:moveTo>
                    <a:pt x="0" y="73799"/>
                  </a:moveTo>
                  <a:lnTo>
                    <a:pt x="5800" y="45075"/>
                  </a:lnTo>
                  <a:lnTo>
                    <a:pt x="21616" y="21616"/>
                  </a:lnTo>
                  <a:lnTo>
                    <a:pt x="45075" y="5800"/>
                  </a:lnTo>
                  <a:lnTo>
                    <a:pt x="73799" y="0"/>
                  </a:lnTo>
                  <a:lnTo>
                    <a:pt x="5876963" y="0"/>
                  </a:lnTo>
                  <a:lnTo>
                    <a:pt x="5905687" y="5800"/>
                  </a:lnTo>
                  <a:lnTo>
                    <a:pt x="5929145" y="21616"/>
                  </a:lnTo>
                  <a:lnTo>
                    <a:pt x="5944962" y="45075"/>
                  </a:lnTo>
                  <a:lnTo>
                    <a:pt x="5950762" y="73799"/>
                  </a:lnTo>
                  <a:lnTo>
                    <a:pt x="5950762" y="368998"/>
                  </a:lnTo>
                  <a:lnTo>
                    <a:pt x="5944962" y="397722"/>
                  </a:lnTo>
                  <a:lnTo>
                    <a:pt x="5929145" y="421181"/>
                  </a:lnTo>
                  <a:lnTo>
                    <a:pt x="5905687" y="436998"/>
                  </a:lnTo>
                  <a:lnTo>
                    <a:pt x="5876963" y="442798"/>
                  </a:lnTo>
                  <a:lnTo>
                    <a:pt x="73799" y="442798"/>
                  </a:lnTo>
                  <a:lnTo>
                    <a:pt x="45075" y="436998"/>
                  </a:lnTo>
                  <a:lnTo>
                    <a:pt x="21616" y="421181"/>
                  </a:lnTo>
                  <a:lnTo>
                    <a:pt x="5800" y="397722"/>
                  </a:lnTo>
                  <a:lnTo>
                    <a:pt x="0" y="368998"/>
                  </a:lnTo>
                  <a:lnTo>
                    <a:pt x="0" y="73799"/>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grpSp>
      <p:grpSp>
        <p:nvGrpSpPr>
          <p:cNvPr id="417" name="Google Shape;417;p21"/>
          <p:cNvGrpSpPr/>
          <p:nvPr/>
        </p:nvGrpSpPr>
        <p:grpSpPr>
          <a:xfrm>
            <a:off x="529518" y="4037885"/>
            <a:ext cx="9851009" cy="1142781"/>
            <a:chOff x="357162" y="4216504"/>
            <a:chExt cx="8501380" cy="1142781"/>
          </a:xfrm>
        </p:grpSpPr>
        <p:sp>
          <p:nvSpPr>
            <p:cNvPr id="418" name="Google Shape;418;p21"/>
            <p:cNvSpPr/>
            <p:nvPr/>
          </p:nvSpPr>
          <p:spPr>
            <a:xfrm>
              <a:off x="357162" y="4437900"/>
              <a:ext cx="8501380" cy="921385"/>
            </a:xfrm>
            <a:custGeom>
              <a:rect b="b" l="l" r="r" t="t"/>
              <a:pathLst>
                <a:path extrusionOk="0" h="921385" w="8501380">
                  <a:moveTo>
                    <a:pt x="0" y="0"/>
                  </a:moveTo>
                  <a:lnTo>
                    <a:pt x="8501087" y="0"/>
                  </a:lnTo>
                  <a:lnTo>
                    <a:pt x="8501087" y="921372"/>
                  </a:lnTo>
                  <a:lnTo>
                    <a:pt x="0" y="921372"/>
                  </a:lnTo>
                  <a:lnTo>
                    <a:pt x="0" y="0"/>
                  </a:lnTo>
                  <a:close/>
                </a:path>
              </a:pathLst>
            </a:custGeom>
            <a:noFill/>
            <a:ln cap="flat" cmpd="sng" w="25400">
              <a:solidFill>
                <a:srgbClr val="0033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419" name="Google Shape;419;p21"/>
            <p:cNvSpPr/>
            <p:nvPr/>
          </p:nvSpPr>
          <p:spPr>
            <a:xfrm>
              <a:off x="782212" y="4216504"/>
              <a:ext cx="5951220" cy="443230"/>
            </a:xfrm>
            <a:custGeom>
              <a:rect b="b" l="l" r="r" t="t"/>
              <a:pathLst>
                <a:path extrusionOk="0" h="443229" w="5951220">
                  <a:moveTo>
                    <a:pt x="5876963" y="0"/>
                  </a:moveTo>
                  <a:lnTo>
                    <a:pt x="73799" y="0"/>
                  </a:lnTo>
                  <a:lnTo>
                    <a:pt x="45075" y="5800"/>
                  </a:lnTo>
                  <a:lnTo>
                    <a:pt x="21616" y="21616"/>
                  </a:lnTo>
                  <a:lnTo>
                    <a:pt x="5800" y="45075"/>
                  </a:lnTo>
                  <a:lnTo>
                    <a:pt x="0" y="73799"/>
                  </a:lnTo>
                  <a:lnTo>
                    <a:pt x="0" y="368998"/>
                  </a:lnTo>
                  <a:lnTo>
                    <a:pt x="5800" y="397722"/>
                  </a:lnTo>
                  <a:lnTo>
                    <a:pt x="21616" y="421181"/>
                  </a:lnTo>
                  <a:lnTo>
                    <a:pt x="45075" y="436998"/>
                  </a:lnTo>
                  <a:lnTo>
                    <a:pt x="73799" y="442798"/>
                  </a:lnTo>
                  <a:lnTo>
                    <a:pt x="5876963" y="442798"/>
                  </a:lnTo>
                  <a:lnTo>
                    <a:pt x="5905687" y="436998"/>
                  </a:lnTo>
                  <a:lnTo>
                    <a:pt x="5929145" y="421181"/>
                  </a:lnTo>
                  <a:lnTo>
                    <a:pt x="5944962" y="397722"/>
                  </a:lnTo>
                  <a:lnTo>
                    <a:pt x="5950762" y="368998"/>
                  </a:lnTo>
                  <a:lnTo>
                    <a:pt x="5950762" y="73799"/>
                  </a:lnTo>
                  <a:lnTo>
                    <a:pt x="5944962" y="45075"/>
                  </a:lnTo>
                  <a:lnTo>
                    <a:pt x="5929145" y="21616"/>
                  </a:lnTo>
                  <a:lnTo>
                    <a:pt x="5905687" y="5800"/>
                  </a:lnTo>
                  <a:lnTo>
                    <a:pt x="5876963" y="0"/>
                  </a:lnTo>
                  <a:close/>
                </a:path>
              </a:pathLst>
            </a:custGeom>
            <a:solidFill>
              <a:srgbClr val="003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420" name="Google Shape;420;p21"/>
            <p:cNvSpPr/>
            <p:nvPr/>
          </p:nvSpPr>
          <p:spPr>
            <a:xfrm>
              <a:off x="782212" y="4216504"/>
              <a:ext cx="5951220" cy="443230"/>
            </a:xfrm>
            <a:custGeom>
              <a:rect b="b" l="l" r="r" t="t"/>
              <a:pathLst>
                <a:path extrusionOk="0" h="443229" w="5951220">
                  <a:moveTo>
                    <a:pt x="0" y="73799"/>
                  </a:moveTo>
                  <a:lnTo>
                    <a:pt x="5800" y="45075"/>
                  </a:lnTo>
                  <a:lnTo>
                    <a:pt x="21616" y="21616"/>
                  </a:lnTo>
                  <a:lnTo>
                    <a:pt x="45075" y="5800"/>
                  </a:lnTo>
                  <a:lnTo>
                    <a:pt x="73799" y="0"/>
                  </a:lnTo>
                  <a:lnTo>
                    <a:pt x="5876963" y="0"/>
                  </a:lnTo>
                  <a:lnTo>
                    <a:pt x="5905687" y="5800"/>
                  </a:lnTo>
                  <a:lnTo>
                    <a:pt x="5929145" y="21616"/>
                  </a:lnTo>
                  <a:lnTo>
                    <a:pt x="5944962" y="45075"/>
                  </a:lnTo>
                  <a:lnTo>
                    <a:pt x="5950762" y="73799"/>
                  </a:lnTo>
                  <a:lnTo>
                    <a:pt x="5950762" y="368998"/>
                  </a:lnTo>
                  <a:lnTo>
                    <a:pt x="5944962" y="397722"/>
                  </a:lnTo>
                  <a:lnTo>
                    <a:pt x="5929145" y="421181"/>
                  </a:lnTo>
                  <a:lnTo>
                    <a:pt x="5905687" y="436998"/>
                  </a:lnTo>
                  <a:lnTo>
                    <a:pt x="5876963" y="442798"/>
                  </a:lnTo>
                  <a:lnTo>
                    <a:pt x="73799" y="442798"/>
                  </a:lnTo>
                  <a:lnTo>
                    <a:pt x="45075" y="436998"/>
                  </a:lnTo>
                  <a:lnTo>
                    <a:pt x="21616" y="421181"/>
                  </a:lnTo>
                  <a:lnTo>
                    <a:pt x="5800" y="397722"/>
                  </a:lnTo>
                  <a:lnTo>
                    <a:pt x="0" y="368998"/>
                  </a:lnTo>
                  <a:lnTo>
                    <a:pt x="0" y="73799"/>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grpSp>
      <p:grpSp>
        <p:nvGrpSpPr>
          <p:cNvPr id="421" name="Google Shape;421;p21"/>
          <p:cNvGrpSpPr/>
          <p:nvPr/>
        </p:nvGrpSpPr>
        <p:grpSpPr>
          <a:xfrm>
            <a:off x="529517" y="5259304"/>
            <a:ext cx="9851009" cy="1142779"/>
            <a:chOff x="357162" y="5440278"/>
            <a:chExt cx="8501380" cy="1142779"/>
          </a:xfrm>
        </p:grpSpPr>
        <p:sp>
          <p:nvSpPr>
            <p:cNvPr id="422" name="Google Shape;422;p21"/>
            <p:cNvSpPr/>
            <p:nvPr/>
          </p:nvSpPr>
          <p:spPr>
            <a:xfrm>
              <a:off x="357162" y="5661672"/>
              <a:ext cx="8501380" cy="921385"/>
            </a:xfrm>
            <a:custGeom>
              <a:rect b="b" l="l" r="r" t="t"/>
              <a:pathLst>
                <a:path extrusionOk="0" h="921384" w="8501380">
                  <a:moveTo>
                    <a:pt x="0" y="0"/>
                  </a:moveTo>
                  <a:lnTo>
                    <a:pt x="8501087" y="0"/>
                  </a:lnTo>
                  <a:lnTo>
                    <a:pt x="8501087" y="921372"/>
                  </a:lnTo>
                  <a:lnTo>
                    <a:pt x="0" y="921372"/>
                  </a:lnTo>
                  <a:lnTo>
                    <a:pt x="0" y="0"/>
                  </a:lnTo>
                  <a:close/>
                </a:path>
              </a:pathLst>
            </a:custGeom>
            <a:noFill/>
            <a:ln cap="flat" cmpd="sng" w="25400">
              <a:solidFill>
                <a:srgbClr val="0033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423" name="Google Shape;423;p21"/>
            <p:cNvSpPr/>
            <p:nvPr/>
          </p:nvSpPr>
          <p:spPr>
            <a:xfrm>
              <a:off x="782212" y="5440278"/>
              <a:ext cx="5951220" cy="443230"/>
            </a:xfrm>
            <a:custGeom>
              <a:rect b="b" l="l" r="r" t="t"/>
              <a:pathLst>
                <a:path extrusionOk="0" h="443229" w="5951220">
                  <a:moveTo>
                    <a:pt x="5876963" y="0"/>
                  </a:moveTo>
                  <a:lnTo>
                    <a:pt x="73799" y="0"/>
                  </a:lnTo>
                  <a:lnTo>
                    <a:pt x="45075" y="5800"/>
                  </a:lnTo>
                  <a:lnTo>
                    <a:pt x="21616" y="21616"/>
                  </a:lnTo>
                  <a:lnTo>
                    <a:pt x="5800" y="45075"/>
                  </a:lnTo>
                  <a:lnTo>
                    <a:pt x="0" y="73799"/>
                  </a:lnTo>
                  <a:lnTo>
                    <a:pt x="0" y="368998"/>
                  </a:lnTo>
                  <a:lnTo>
                    <a:pt x="5800" y="397722"/>
                  </a:lnTo>
                  <a:lnTo>
                    <a:pt x="21616" y="421181"/>
                  </a:lnTo>
                  <a:lnTo>
                    <a:pt x="45075" y="436998"/>
                  </a:lnTo>
                  <a:lnTo>
                    <a:pt x="73799" y="442798"/>
                  </a:lnTo>
                  <a:lnTo>
                    <a:pt x="5876963" y="442798"/>
                  </a:lnTo>
                  <a:lnTo>
                    <a:pt x="5905687" y="436998"/>
                  </a:lnTo>
                  <a:lnTo>
                    <a:pt x="5929145" y="421181"/>
                  </a:lnTo>
                  <a:lnTo>
                    <a:pt x="5944962" y="397722"/>
                  </a:lnTo>
                  <a:lnTo>
                    <a:pt x="5950762" y="368998"/>
                  </a:lnTo>
                  <a:lnTo>
                    <a:pt x="5950762" y="73799"/>
                  </a:lnTo>
                  <a:lnTo>
                    <a:pt x="5944962" y="45075"/>
                  </a:lnTo>
                  <a:lnTo>
                    <a:pt x="5929145" y="21616"/>
                  </a:lnTo>
                  <a:lnTo>
                    <a:pt x="5905687" y="5800"/>
                  </a:lnTo>
                  <a:lnTo>
                    <a:pt x="5876963" y="0"/>
                  </a:lnTo>
                  <a:close/>
                </a:path>
              </a:pathLst>
            </a:custGeom>
            <a:solidFill>
              <a:srgbClr val="003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424" name="Google Shape;424;p21"/>
            <p:cNvSpPr/>
            <p:nvPr/>
          </p:nvSpPr>
          <p:spPr>
            <a:xfrm>
              <a:off x="782212" y="5440278"/>
              <a:ext cx="5951220" cy="443230"/>
            </a:xfrm>
            <a:custGeom>
              <a:rect b="b" l="l" r="r" t="t"/>
              <a:pathLst>
                <a:path extrusionOk="0" h="443229" w="5951220">
                  <a:moveTo>
                    <a:pt x="0" y="73799"/>
                  </a:moveTo>
                  <a:lnTo>
                    <a:pt x="5800" y="45075"/>
                  </a:lnTo>
                  <a:lnTo>
                    <a:pt x="21616" y="21616"/>
                  </a:lnTo>
                  <a:lnTo>
                    <a:pt x="45075" y="5800"/>
                  </a:lnTo>
                  <a:lnTo>
                    <a:pt x="73799" y="0"/>
                  </a:lnTo>
                  <a:lnTo>
                    <a:pt x="5876963" y="0"/>
                  </a:lnTo>
                  <a:lnTo>
                    <a:pt x="5905687" y="5800"/>
                  </a:lnTo>
                  <a:lnTo>
                    <a:pt x="5929145" y="21616"/>
                  </a:lnTo>
                  <a:lnTo>
                    <a:pt x="5944962" y="45075"/>
                  </a:lnTo>
                  <a:lnTo>
                    <a:pt x="5950762" y="73799"/>
                  </a:lnTo>
                  <a:lnTo>
                    <a:pt x="5950762" y="368998"/>
                  </a:lnTo>
                  <a:lnTo>
                    <a:pt x="5944962" y="397722"/>
                  </a:lnTo>
                  <a:lnTo>
                    <a:pt x="5929145" y="421181"/>
                  </a:lnTo>
                  <a:lnTo>
                    <a:pt x="5905687" y="436998"/>
                  </a:lnTo>
                  <a:lnTo>
                    <a:pt x="5876963" y="442798"/>
                  </a:lnTo>
                  <a:lnTo>
                    <a:pt x="73799" y="442798"/>
                  </a:lnTo>
                  <a:lnTo>
                    <a:pt x="45075" y="436998"/>
                  </a:lnTo>
                  <a:lnTo>
                    <a:pt x="21616" y="421181"/>
                  </a:lnTo>
                  <a:lnTo>
                    <a:pt x="5800" y="397722"/>
                  </a:lnTo>
                  <a:lnTo>
                    <a:pt x="0" y="368998"/>
                  </a:lnTo>
                  <a:lnTo>
                    <a:pt x="0" y="73799"/>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grpSp>
      <p:sp>
        <p:nvSpPr>
          <p:cNvPr id="425" name="Google Shape;425;p21"/>
          <p:cNvSpPr txBox="1"/>
          <p:nvPr/>
        </p:nvSpPr>
        <p:spPr>
          <a:xfrm>
            <a:off x="1157289" y="1049850"/>
            <a:ext cx="8394367" cy="5266185"/>
          </a:xfrm>
          <a:prstGeom prst="rect">
            <a:avLst/>
          </a:prstGeom>
          <a:noFill/>
          <a:ln>
            <a:noFill/>
          </a:ln>
        </p:spPr>
        <p:txBody>
          <a:bodyPr anchorCtr="0" anchor="t" bIns="0" lIns="0" spcFirstLastPara="1" rIns="0" wrap="square" tIns="13325">
            <a:spAutoFit/>
          </a:bodyPr>
          <a:lstStyle/>
          <a:p>
            <a:pPr indent="0" lvl="0" marL="24130" marR="0" rtl="0" algn="l">
              <a:spcBef>
                <a:spcPts val="0"/>
              </a:spcBef>
              <a:spcAft>
                <a:spcPts val="0"/>
              </a:spcAft>
              <a:buNone/>
            </a:pPr>
            <a:r>
              <a:rPr b="1" lang="en-US" sz="1600">
                <a:solidFill>
                  <a:srgbClr val="FFFFFF"/>
                </a:solidFill>
                <a:latin typeface="Arial"/>
                <a:ea typeface="Arial"/>
                <a:cs typeface="Arial"/>
                <a:sym typeface="Arial"/>
              </a:rPr>
              <a:t>Intensive campaign</a:t>
            </a:r>
            <a:endParaRPr sz="1600">
              <a:solidFill>
                <a:schemeClr val="dk1"/>
              </a:solidFill>
              <a:latin typeface="Arial"/>
              <a:ea typeface="Arial"/>
              <a:cs typeface="Arial"/>
              <a:sym typeface="Arial"/>
            </a:endParaRPr>
          </a:p>
          <a:p>
            <a:pPr indent="-170810" lvl="0" marL="182875" marR="0" rtl="0" algn="l">
              <a:spcBef>
                <a:spcPts val="1420"/>
              </a:spcBef>
              <a:spcAft>
                <a:spcPts val="0"/>
              </a:spcAft>
              <a:buClr>
                <a:schemeClr val="dk1"/>
              </a:buClr>
              <a:buSzPts val="1600"/>
              <a:buFont typeface="Arial"/>
              <a:buChar char="•"/>
            </a:pPr>
            <a:r>
              <a:rPr lang="en-US" sz="1600">
                <a:solidFill>
                  <a:schemeClr val="dk1"/>
                </a:solidFill>
                <a:latin typeface="Arial"/>
                <a:ea typeface="Arial"/>
                <a:cs typeface="Arial"/>
                <a:sym typeface="Arial"/>
              </a:rPr>
              <a:t>Organic Mela’s</a:t>
            </a:r>
            <a:endParaRPr sz="1600">
              <a:solidFill>
                <a:schemeClr val="dk1"/>
              </a:solidFill>
              <a:latin typeface="Arial"/>
              <a:ea typeface="Arial"/>
              <a:cs typeface="Arial"/>
              <a:sym typeface="Arial"/>
            </a:endParaRPr>
          </a:p>
          <a:p>
            <a:pPr indent="-171445" lvl="0" marL="183510" marR="0" rtl="0" algn="l">
              <a:spcBef>
                <a:spcPts val="145"/>
              </a:spcBef>
              <a:spcAft>
                <a:spcPts val="0"/>
              </a:spcAft>
              <a:buClr>
                <a:schemeClr val="dk1"/>
              </a:buClr>
              <a:buSzPts val="1600"/>
              <a:buFont typeface="Arial"/>
              <a:buChar char="•"/>
            </a:pPr>
            <a:r>
              <a:rPr lang="en-US" sz="1600">
                <a:solidFill>
                  <a:schemeClr val="dk1"/>
                </a:solidFill>
                <a:latin typeface="Arial"/>
                <a:ea typeface="Arial"/>
                <a:cs typeface="Arial"/>
                <a:sym typeface="Arial"/>
              </a:rPr>
              <a:t>State–wide awareness programmes on the advantages of organic produce</a:t>
            </a:r>
            <a:endParaRPr sz="1600">
              <a:solidFill>
                <a:schemeClr val="dk1"/>
              </a:solidFill>
              <a:latin typeface="Arial"/>
              <a:ea typeface="Arial"/>
              <a:cs typeface="Arial"/>
              <a:sym typeface="Arial"/>
            </a:endParaRPr>
          </a:p>
          <a:p>
            <a:pPr indent="-171445" lvl="0" marL="183510" marR="0" rtl="0" algn="l">
              <a:spcBef>
                <a:spcPts val="120"/>
              </a:spcBef>
              <a:spcAft>
                <a:spcPts val="0"/>
              </a:spcAft>
              <a:buClr>
                <a:schemeClr val="dk1"/>
              </a:buClr>
              <a:buSzPts val="1600"/>
              <a:buFont typeface="Arial"/>
              <a:buChar char="•"/>
            </a:pPr>
            <a:r>
              <a:rPr lang="en-US" sz="1600">
                <a:solidFill>
                  <a:schemeClr val="dk1"/>
                </a:solidFill>
                <a:latin typeface="Arial"/>
                <a:ea typeface="Arial"/>
                <a:cs typeface="Arial"/>
                <a:sym typeface="Arial"/>
              </a:rPr>
              <a:t>Workshops and seminars for consumers, teachers, traders, farmers, government officials</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24130" marR="0" rtl="0" algn="l">
              <a:spcBef>
                <a:spcPts val="0"/>
              </a:spcBef>
              <a:spcAft>
                <a:spcPts val="0"/>
              </a:spcAft>
              <a:buNone/>
            </a:pPr>
            <a:r>
              <a:rPr b="1" lang="en-US" sz="1600">
                <a:solidFill>
                  <a:srgbClr val="FFFFFF"/>
                </a:solidFill>
                <a:latin typeface="Arial"/>
                <a:ea typeface="Arial"/>
                <a:cs typeface="Arial"/>
                <a:sym typeface="Arial"/>
              </a:rPr>
              <a:t>Channels for marketing organic produce</a:t>
            </a:r>
            <a:endParaRPr b="1" sz="1600">
              <a:solidFill>
                <a:schemeClr val="dk1"/>
              </a:solidFill>
              <a:latin typeface="Arial"/>
              <a:ea typeface="Arial"/>
              <a:cs typeface="Arial"/>
              <a:sym typeface="Arial"/>
            </a:endParaRPr>
          </a:p>
          <a:p>
            <a:pPr indent="-170810" lvl="0" marL="182875" marR="0" rtl="0" algn="l">
              <a:spcBef>
                <a:spcPts val="1420"/>
              </a:spcBef>
              <a:spcAft>
                <a:spcPts val="0"/>
              </a:spcAft>
              <a:buClr>
                <a:schemeClr val="dk1"/>
              </a:buClr>
              <a:buSzPts val="1600"/>
              <a:buFont typeface="Arial"/>
              <a:buChar char="•"/>
            </a:pPr>
            <a:r>
              <a:rPr lang="en-US" sz="1600">
                <a:solidFill>
                  <a:schemeClr val="dk1"/>
                </a:solidFill>
                <a:latin typeface="Arial"/>
                <a:ea typeface="Arial"/>
                <a:cs typeface="Arial"/>
                <a:sym typeface="Arial"/>
              </a:rPr>
              <a:t>Direct marketing/linkages by farmer’s groups with end-user institutions</a:t>
            </a:r>
            <a:endParaRPr sz="1600">
              <a:solidFill>
                <a:schemeClr val="dk1"/>
              </a:solidFill>
              <a:latin typeface="Arial"/>
              <a:ea typeface="Arial"/>
              <a:cs typeface="Arial"/>
              <a:sym typeface="Arial"/>
            </a:endParaRPr>
          </a:p>
          <a:p>
            <a:pPr indent="-170810" lvl="0" marL="182875" marR="0" rtl="0" algn="l">
              <a:spcBef>
                <a:spcPts val="145"/>
              </a:spcBef>
              <a:spcAft>
                <a:spcPts val="0"/>
              </a:spcAft>
              <a:buClr>
                <a:schemeClr val="dk1"/>
              </a:buClr>
              <a:buSzPts val="1600"/>
              <a:buFont typeface="Arial"/>
              <a:buChar char="•"/>
            </a:pPr>
            <a:r>
              <a:rPr lang="en-US" sz="1600">
                <a:solidFill>
                  <a:schemeClr val="dk1"/>
                </a:solidFill>
                <a:latin typeface="Arial"/>
                <a:ea typeface="Arial"/>
                <a:cs typeface="Arial"/>
                <a:sym typeface="Arial"/>
              </a:rPr>
              <a:t>Existing vegetable, fruit, and grocery vendors</a:t>
            </a:r>
            <a:endParaRPr sz="1600">
              <a:solidFill>
                <a:schemeClr val="dk1"/>
              </a:solidFill>
              <a:latin typeface="Arial"/>
              <a:ea typeface="Arial"/>
              <a:cs typeface="Arial"/>
              <a:sym typeface="Arial"/>
            </a:endParaRPr>
          </a:p>
          <a:p>
            <a:pPr indent="-170810" lvl="0" marL="182875" marR="0" rtl="0" algn="l">
              <a:spcBef>
                <a:spcPts val="120"/>
              </a:spcBef>
              <a:spcAft>
                <a:spcPts val="0"/>
              </a:spcAft>
              <a:buClr>
                <a:schemeClr val="dk1"/>
              </a:buClr>
              <a:buSzPts val="1600"/>
              <a:buFont typeface="Arial"/>
              <a:buChar char="•"/>
            </a:pPr>
            <a:r>
              <a:rPr lang="en-US" sz="1600">
                <a:solidFill>
                  <a:schemeClr val="dk1"/>
                </a:solidFill>
                <a:latin typeface="Arial"/>
                <a:ea typeface="Arial"/>
                <a:cs typeface="Arial"/>
                <a:sym typeface="Arial"/>
              </a:rPr>
              <a:t>Organic farm produce outlets</a:t>
            </a:r>
            <a:endParaRPr sz="1600">
              <a:solidFill>
                <a:schemeClr val="dk1"/>
              </a:solidFill>
              <a:latin typeface="Arial"/>
              <a:ea typeface="Arial"/>
              <a:cs typeface="Arial"/>
              <a:sym typeface="Arial"/>
            </a:endParaRPr>
          </a:p>
          <a:p>
            <a:pPr indent="-170810" lvl="0" marL="182875" marR="0" rtl="0" algn="l">
              <a:spcBef>
                <a:spcPts val="145"/>
              </a:spcBef>
              <a:spcAft>
                <a:spcPts val="0"/>
              </a:spcAft>
              <a:buClr>
                <a:schemeClr val="dk1"/>
              </a:buClr>
              <a:buSzPts val="1600"/>
              <a:buFont typeface="Arial"/>
              <a:buChar char="•"/>
            </a:pPr>
            <a:r>
              <a:rPr lang="en-US" sz="1600">
                <a:solidFill>
                  <a:schemeClr val="dk1"/>
                </a:solidFill>
                <a:latin typeface="Arial"/>
                <a:ea typeface="Arial"/>
                <a:cs typeface="Arial"/>
                <a:sym typeface="Arial"/>
              </a:rPr>
              <a:t> The tourism industry sources organic produce</a:t>
            </a:r>
            <a:endParaRPr sz="1600">
              <a:solidFill>
                <a:schemeClr val="dk1"/>
              </a:solidFill>
              <a:latin typeface="Arial"/>
              <a:ea typeface="Arial"/>
              <a:cs typeface="Arial"/>
              <a:sym typeface="Arial"/>
            </a:endParaRPr>
          </a:p>
          <a:p>
            <a:pPr indent="0" lvl="0" marL="0" marR="0" rtl="0" algn="l">
              <a:spcBef>
                <a:spcPts val="40"/>
              </a:spcBef>
              <a:spcAft>
                <a:spcPts val="0"/>
              </a:spcAft>
              <a:buNone/>
            </a:pPr>
            <a:r>
              <a:t/>
            </a:r>
            <a:endParaRPr sz="1600">
              <a:solidFill>
                <a:schemeClr val="dk1"/>
              </a:solidFill>
              <a:latin typeface="Arial"/>
              <a:ea typeface="Arial"/>
              <a:cs typeface="Arial"/>
              <a:sym typeface="Arial"/>
            </a:endParaRPr>
          </a:p>
          <a:p>
            <a:pPr indent="0" lvl="0" marL="24130" marR="0" rtl="0" algn="l">
              <a:spcBef>
                <a:spcPts val="0"/>
              </a:spcBef>
              <a:spcAft>
                <a:spcPts val="0"/>
              </a:spcAft>
              <a:buNone/>
            </a:pPr>
            <a:r>
              <a:rPr b="1" lang="en-US" sz="1600">
                <a:solidFill>
                  <a:srgbClr val="FFFFFF"/>
                </a:solidFill>
                <a:latin typeface="Arial"/>
                <a:ea typeface="Arial"/>
                <a:cs typeface="Arial"/>
                <a:sym typeface="Arial"/>
              </a:rPr>
              <a:t>Availability of quality organic manure to the farmers</a:t>
            </a:r>
            <a:endParaRPr b="1" sz="1600">
              <a:solidFill>
                <a:schemeClr val="dk1"/>
              </a:solidFill>
              <a:latin typeface="Arial"/>
              <a:ea typeface="Arial"/>
              <a:cs typeface="Arial"/>
              <a:sym typeface="Arial"/>
            </a:endParaRPr>
          </a:p>
          <a:p>
            <a:pPr indent="-170810" lvl="0" marL="182875" marR="0" rtl="0" algn="l">
              <a:spcBef>
                <a:spcPts val="1420"/>
              </a:spcBef>
              <a:spcAft>
                <a:spcPts val="0"/>
              </a:spcAft>
              <a:buClr>
                <a:schemeClr val="dk1"/>
              </a:buClr>
              <a:buSzPts val="1600"/>
              <a:buFont typeface="Arial"/>
              <a:buChar char="•"/>
            </a:pPr>
            <a:r>
              <a:rPr lang="en-US" sz="1600">
                <a:solidFill>
                  <a:schemeClr val="dk1"/>
                </a:solidFill>
                <a:latin typeface="Arial"/>
                <a:ea typeface="Arial"/>
                <a:cs typeface="Arial"/>
                <a:sym typeface="Arial"/>
              </a:rPr>
              <a:t>Crop rotation, tree crops, cover crops, leguminous crops, green manure</a:t>
            </a:r>
            <a:endParaRPr sz="1600">
              <a:solidFill>
                <a:schemeClr val="dk1"/>
              </a:solidFill>
              <a:latin typeface="Arial"/>
              <a:ea typeface="Arial"/>
              <a:cs typeface="Arial"/>
              <a:sym typeface="Arial"/>
            </a:endParaRPr>
          </a:p>
          <a:p>
            <a:pPr indent="-170810" lvl="0" marL="182875" marR="0" rtl="0" algn="l">
              <a:spcBef>
                <a:spcPts val="145"/>
              </a:spcBef>
              <a:spcAft>
                <a:spcPts val="0"/>
              </a:spcAft>
              <a:buClr>
                <a:schemeClr val="dk1"/>
              </a:buClr>
              <a:buSzPts val="1600"/>
              <a:buFont typeface="Arial"/>
              <a:buChar char="•"/>
            </a:pPr>
            <a:r>
              <a:rPr lang="en-US" sz="1600">
                <a:solidFill>
                  <a:schemeClr val="dk1"/>
                </a:solidFill>
                <a:latin typeface="Arial"/>
                <a:ea typeface="Arial"/>
                <a:cs typeface="Arial"/>
                <a:sym typeface="Arial"/>
              </a:rPr>
              <a:t>Link organic municipal solid waste to farms –&gt; organic matter recycling</a:t>
            </a:r>
            <a:endParaRPr sz="1600">
              <a:solidFill>
                <a:schemeClr val="dk1"/>
              </a:solidFill>
              <a:latin typeface="Arial"/>
              <a:ea typeface="Arial"/>
              <a:cs typeface="Arial"/>
              <a:sym typeface="Arial"/>
            </a:endParaRPr>
          </a:p>
          <a:p>
            <a:pPr indent="0" lvl="0" marL="0" marR="0" rtl="0" algn="l">
              <a:spcBef>
                <a:spcPts val="51"/>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24130" marR="0" rtl="0" algn="l">
              <a:spcBef>
                <a:spcPts val="0"/>
              </a:spcBef>
              <a:spcAft>
                <a:spcPts val="0"/>
              </a:spcAft>
              <a:buNone/>
            </a:pPr>
            <a:r>
              <a:rPr b="1" lang="en-US" sz="1600">
                <a:solidFill>
                  <a:srgbClr val="FFFFFF"/>
                </a:solidFill>
                <a:latin typeface="Arial"/>
                <a:ea typeface="Arial"/>
                <a:cs typeface="Arial"/>
                <a:sym typeface="Arial"/>
              </a:rPr>
              <a:t>Ensure farm inputs for organic farming</a:t>
            </a:r>
            <a:endParaRPr b="1" sz="1600">
              <a:solidFill>
                <a:schemeClr val="dk1"/>
              </a:solidFill>
              <a:latin typeface="Arial"/>
              <a:ea typeface="Arial"/>
              <a:cs typeface="Arial"/>
              <a:sym typeface="Arial"/>
            </a:endParaRPr>
          </a:p>
          <a:p>
            <a:pPr indent="-170810" lvl="0" marL="182875" marR="0" rtl="0" algn="l">
              <a:spcBef>
                <a:spcPts val="1420"/>
              </a:spcBef>
              <a:spcAft>
                <a:spcPts val="0"/>
              </a:spcAft>
              <a:buClr>
                <a:schemeClr val="dk1"/>
              </a:buClr>
              <a:buSzPts val="1600"/>
              <a:buFont typeface="Arial"/>
              <a:buChar char="•"/>
            </a:pPr>
            <a:r>
              <a:rPr lang="en-US" sz="1600">
                <a:solidFill>
                  <a:schemeClr val="dk1"/>
                </a:solidFill>
                <a:latin typeface="Arial"/>
                <a:ea typeface="Arial"/>
                <a:cs typeface="Arial"/>
                <a:sym typeface="Arial"/>
              </a:rPr>
              <a:t>Ensure markets for good quality input materials at reasonable price</a:t>
            </a:r>
            <a:endParaRPr sz="1600">
              <a:solidFill>
                <a:schemeClr val="dk1"/>
              </a:solidFill>
              <a:latin typeface="Arial"/>
              <a:ea typeface="Arial"/>
              <a:cs typeface="Arial"/>
              <a:sym typeface="Arial"/>
            </a:endParaRPr>
          </a:p>
          <a:p>
            <a:pPr indent="-170810" lvl="0" marL="182875" marR="0" rtl="0" algn="l">
              <a:spcBef>
                <a:spcPts val="145"/>
              </a:spcBef>
              <a:spcAft>
                <a:spcPts val="0"/>
              </a:spcAft>
              <a:buClr>
                <a:schemeClr val="dk1"/>
              </a:buClr>
              <a:buSzPts val="1600"/>
              <a:buFont typeface="Arial"/>
              <a:buChar char="•"/>
            </a:pPr>
            <a:r>
              <a:rPr lang="en-US" sz="1600">
                <a:solidFill>
                  <a:schemeClr val="dk1"/>
                </a:solidFill>
                <a:latin typeface="Arial"/>
                <a:ea typeface="Arial"/>
                <a:cs typeface="Arial"/>
                <a:sym typeface="Arial"/>
              </a:rPr>
              <a:t>Training for local resource persons</a:t>
            </a:r>
            <a:endParaRPr sz="1600">
              <a:solidFill>
                <a:schemeClr val="dk1"/>
              </a:solidFill>
              <a:latin typeface="Arial"/>
              <a:ea typeface="Arial"/>
              <a:cs typeface="Arial"/>
              <a:sym typeface="Arial"/>
            </a:endParaRPr>
          </a:p>
        </p:txBody>
      </p:sp>
      <p:grpSp>
        <p:nvGrpSpPr>
          <p:cNvPr id="426" name="Google Shape;426;p21"/>
          <p:cNvGrpSpPr/>
          <p:nvPr/>
        </p:nvGrpSpPr>
        <p:grpSpPr>
          <a:xfrm>
            <a:off x="1524001" y="0"/>
            <a:ext cx="9144635" cy="786131"/>
            <a:chOff x="0" y="0"/>
            <a:chExt cx="9144635" cy="786130"/>
          </a:xfrm>
        </p:grpSpPr>
        <p:pic>
          <p:nvPicPr>
            <p:cNvPr id="427" name="Google Shape;427;p21"/>
            <p:cNvPicPr preferRelativeResize="0"/>
            <p:nvPr/>
          </p:nvPicPr>
          <p:blipFill rotWithShape="1">
            <a:blip r:embed="rId3">
              <a:alphaModFix/>
            </a:blip>
            <a:srcRect b="0" l="0" r="0" t="0"/>
            <a:stretch/>
          </p:blipFill>
          <p:spPr>
            <a:xfrm>
              <a:off x="0" y="0"/>
              <a:ext cx="9144000" cy="785787"/>
            </a:xfrm>
            <a:prstGeom prst="rect">
              <a:avLst/>
            </a:prstGeom>
            <a:noFill/>
            <a:ln>
              <a:noFill/>
            </a:ln>
          </p:spPr>
        </p:pic>
        <p:sp>
          <p:nvSpPr>
            <p:cNvPr id="428" name="Google Shape;428;p21"/>
            <p:cNvSpPr/>
            <p:nvPr/>
          </p:nvSpPr>
          <p:spPr>
            <a:xfrm>
              <a:off x="0" y="0"/>
              <a:ext cx="9144635" cy="786130"/>
            </a:xfrm>
            <a:custGeom>
              <a:rect b="b" l="l" r="r" t="t"/>
              <a:pathLst>
                <a:path extrusionOk="0" h="786130" w="9144635">
                  <a:moveTo>
                    <a:pt x="0" y="0"/>
                  </a:moveTo>
                  <a:lnTo>
                    <a:pt x="9144038" y="0"/>
                  </a:lnTo>
                  <a:lnTo>
                    <a:pt x="9144038" y="785799"/>
                  </a:lnTo>
                  <a:lnTo>
                    <a:pt x="0" y="785799"/>
                  </a:lnTo>
                  <a:lnTo>
                    <a:pt x="0" y="0"/>
                  </a:lnTo>
                  <a:close/>
                </a:path>
              </a:pathLst>
            </a:custGeom>
            <a:noFill/>
            <a:ln cap="flat" cmpd="sng" w="25400">
              <a:solidFill>
                <a:srgbClr val="71893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429" name="Google Shape;429;p21"/>
          <p:cNvSpPr txBox="1"/>
          <p:nvPr>
            <p:ph type="title"/>
          </p:nvPr>
        </p:nvSpPr>
        <p:spPr>
          <a:xfrm>
            <a:off x="2673239" y="-80370"/>
            <a:ext cx="6847840" cy="875240"/>
          </a:xfrm>
          <a:prstGeom prst="rect">
            <a:avLst/>
          </a:prstGeom>
          <a:noFill/>
          <a:ln>
            <a:noFill/>
          </a:ln>
        </p:spPr>
        <p:txBody>
          <a:bodyPr anchorCtr="0" anchor="ctr" bIns="0" lIns="0" spcFirstLastPara="1" rIns="0" wrap="square" tIns="13325">
            <a:spAutoFit/>
          </a:bodyPr>
          <a:lstStyle/>
          <a:p>
            <a:pPr indent="0" lvl="0" marL="12700" rtl="0" algn="l">
              <a:spcBef>
                <a:spcPts val="0"/>
              </a:spcBef>
              <a:spcAft>
                <a:spcPts val="0"/>
              </a:spcAft>
              <a:buClr>
                <a:srgbClr val="3F3F3F"/>
              </a:buClr>
              <a:buSzPts val="2800"/>
              <a:buFont typeface="Arial"/>
              <a:buNone/>
            </a:pPr>
            <a:r>
              <a:rPr b="1" lang="en-US">
                <a:latin typeface="Arial"/>
                <a:ea typeface="Arial"/>
                <a:cs typeface="Arial"/>
                <a:sym typeface="Arial"/>
              </a:rPr>
              <a:t>ORGANIC POLICY	IN INDIA &amp; RECOMMENDATIONS</a:t>
            </a:r>
            <a:endParaRPr>
              <a:latin typeface="Arial"/>
              <a:ea typeface="Arial"/>
              <a:cs typeface="Arial"/>
              <a:sym typeface="Arial"/>
            </a:endParaRPr>
          </a:p>
        </p:txBody>
      </p:sp>
      <p:grpSp>
        <p:nvGrpSpPr>
          <p:cNvPr id="430" name="Google Shape;430;p21"/>
          <p:cNvGrpSpPr/>
          <p:nvPr/>
        </p:nvGrpSpPr>
        <p:grpSpPr>
          <a:xfrm>
            <a:off x="16886" y="-3176"/>
            <a:ext cx="12157385" cy="804874"/>
            <a:chOff x="0" y="-61224"/>
            <a:chExt cx="9144000" cy="862221"/>
          </a:xfrm>
        </p:grpSpPr>
        <p:pic>
          <p:nvPicPr>
            <p:cNvPr id="431" name="Google Shape;431;p21"/>
            <p:cNvPicPr preferRelativeResize="0"/>
            <p:nvPr/>
          </p:nvPicPr>
          <p:blipFill rotWithShape="1">
            <a:blip r:embed="rId3">
              <a:alphaModFix/>
            </a:blip>
            <a:srcRect b="0" l="0" r="0" t="0"/>
            <a:stretch/>
          </p:blipFill>
          <p:spPr>
            <a:xfrm>
              <a:off x="0" y="0"/>
              <a:ext cx="9144000" cy="785787"/>
            </a:xfrm>
            <a:prstGeom prst="rect">
              <a:avLst/>
            </a:prstGeom>
            <a:noFill/>
            <a:ln>
              <a:noFill/>
            </a:ln>
          </p:spPr>
        </p:pic>
        <p:sp>
          <p:nvSpPr>
            <p:cNvPr id="432" name="Google Shape;432;p21"/>
            <p:cNvSpPr/>
            <p:nvPr/>
          </p:nvSpPr>
          <p:spPr>
            <a:xfrm>
              <a:off x="0" y="-61224"/>
              <a:ext cx="9144000" cy="862221"/>
            </a:xfrm>
            <a:custGeom>
              <a:rect b="b" l="l" r="r" t="t"/>
              <a:pathLst>
                <a:path extrusionOk="0" h="786130" w="9144635">
                  <a:moveTo>
                    <a:pt x="0" y="0"/>
                  </a:moveTo>
                  <a:lnTo>
                    <a:pt x="9144038" y="0"/>
                  </a:lnTo>
                  <a:lnTo>
                    <a:pt x="9144038" y="785799"/>
                  </a:lnTo>
                  <a:lnTo>
                    <a:pt x="0" y="785799"/>
                  </a:lnTo>
                  <a:lnTo>
                    <a:pt x="0" y="0"/>
                  </a:lnTo>
                  <a:close/>
                </a:path>
              </a:pathLst>
            </a:custGeom>
            <a:solidFill>
              <a:srgbClr val="E9EBEC"/>
            </a:solidFill>
            <a:ln cap="flat" cmpd="sng" w="25400">
              <a:solidFill>
                <a:srgbClr val="71893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433" name="Google Shape;433;p21"/>
          <p:cNvSpPr/>
          <p:nvPr/>
        </p:nvSpPr>
        <p:spPr>
          <a:xfrm>
            <a:off x="12125325" y="794869"/>
            <a:ext cx="95250" cy="6063132"/>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4" name="Google Shape;434;p21"/>
          <p:cNvSpPr txBox="1"/>
          <p:nvPr/>
        </p:nvSpPr>
        <p:spPr>
          <a:xfrm>
            <a:off x="407963" y="180593"/>
            <a:ext cx="11507372" cy="382797"/>
          </a:xfrm>
          <a:prstGeom prst="rect">
            <a:avLst/>
          </a:prstGeom>
          <a:noFill/>
          <a:ln>
            <a:noFill/>
          </a:ln>
        </p:spPr>
        <p:txBody>
          <a:bodyPr anchorCtr="0" anchor="ctr" bIns="0" lIns="0" spcFirstLastPara="1" rIns="0" wrap="square" tIns="13325">
            <a:spAutoFit/>
          </a:bodyPr>
          <a:lstStyle/>
          <a:p>
            <a:pPr indent="0" lvl="0" marL="0" marR="0" rtl="0" algn="l">
              <a:lnSpc>
                <a:spcPct val="100000"/>
              </a:lnSpc>
              <a:spcBef>
                <a:spcPts val="0"/>
              </a:spcBef>
              <a:spcAft>
                <a:spcPts val="0"/>
              </a:spcAft>
              <a:buClr>
                <a:srgbClr val="C00000"/>
              </a:buClr>
              <a:buSzPts val="2400"/>
              <a:buFont typeface="Arial"/>
              <a:buNone/>
            </a:pPr>
            <a:r>
              <a:rPr b="1" lang="en-US" sz="2400">
                <a:solidFill>
                  <a:srgbClr val="C00000"/>
                </a:solidFill>
                <a:latin typeface="Arial"/>
                <a:ea typeface="Arial"/>
                <a:cs typeface="Arial"/>
                <a:sym typeface="Arial"/>
              </a:rPr>
              <a:t>From niche to mainstream: An agenda for organic marketing of</a:t>
            </a:r>
            <a:r>
              <a:rPr b="1" i="1" lang="en-US" sz="2400">
                <a:solidFill>
                  <a:srgbClr val="C00000"/>
                </a:solidFill>
                <a:latin typeface="Arial"/>
                <a:ea typeface="Arial"/>
                <a:cs typeface="Arial"/>
                <a:sym typeface="Arial"/>
              </a:rPr>
              <a:t> Basmati </a:t>
            </a:r>
            <a:r>
              <a:rPr b="1" lang="en-US" sz="2400">
                <a:solidFill>
                  <a:srgbClr val="C00000"/>
                </a:solidFill>
                <a:latin typeface="Arial"/>
                <a:ea typeface="Arial"/>
                <a:cs typeface="Arial"/>
                <a:sym typeface="Arial"/>
              </a:rPr>
              <a:t>rice </a:t>
            </a:r>
            <a:endParaRPr/>
          </a:p>
        </p:txBody>
      </p:sp>
      <p:sp>
        <p:nvSpPr>
          <p:cNvPr id="435" name="Google Shape;435;p21"/>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436" name="Google Shape;436;p21"/>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437" name="Google Shape;437;p21"/>
          <p:cNvPicPr preferRelativeResize="0"/>
          <p:nvPr/>
        </p:nvPicPr>
        <p:blipFill rotWithShape="1">
          <a:blip r:embed="rId4">
            <a:alphaModFix/>
          </a:blip>
          <a:srcRect b="0" l="0" r="0" t="0"/>
          <a:stretch/>
        </p:blipFill>
        <p:spPr>
          <a:xfrm>
            <a:off x="36151" y="3131"/>
            <a:ext cx="264479" cy="354874"/>
          </a:xfrm>
          <a:prstGeom prst="rect">
            <a:avLst/>
          </a:prstGeom>
          <a:noFill/>
          <a:ln>
            <a:noFill/>
          </a:ln>
        </p:spPr>
      </p:pic>
      <p:pic>
        <p:nvPicPr>
          <p:cNvPr descr="mso79BC" id="438" name="Google Shape;438;p21"/>
          <p:cNvPicPr preferRelativeResize="0"/>
          <p:nvPr/>
        </p:nvPicPr>
        <p:blipFill rotWithShape="1">
          <a:blip r:embed="rId5">
            <a:alphaModFix/>
          </a:blip>
          <a:srcRect b="0" l="0" r="0" t="0"/>
          <a:stretch/>
        </p:blipFill>
        <p:spPr>
          <a:xfrm>
            <a:off x="23988" y="6184313"/>
            <a:ext cx="264479" cy="354874"/>
          </a:xfrm>
          <a:prstGeom prst="rect">
            <a:avLst/>
          </a:prstGeom>
          <a:noFill/>
          <a:ln>
            <a:noFill/>
          </a:ln>
        </p:spPr>
      </p:pic>
      <p:sp>
        <p:nvSpPr>
          <p:cNvPr id="439" name="Google Shape;439;p21"/>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grpSp>
        <p:nvGrpSpPr>
          <p:cNvPr id="444" name="Google Shape;444;p22"/>
          <p:cNvGrpSpPr/>
          <p:nvPr/>
        </p:nvGrpSpPr>
        <p:grpSpPr>
          <a:xfrm>
            <a:off x="444552" y="936399"/>
            <a:ext cx="10208574" cy="719699"/>
            <a:chOff x="285724" y="1021598"/>
            <a:chExt cx="8716010" cy="719699"/>
          </a:xfrm>
        </p:grpSpPr>
        <p:sp>
          <p:nvSpPr>
            <p:cNvPr id="445" name="Google Shape;445;p22"/>
            <p:cNvSpPr/>
            <p:nvPr/>
          </p:nvSpPr>
          <p:spPr>
            <a:xfrm>
              <a:off x="285724" y="1287272"/>
              <a:ext cx="8716010" cy="454025"/>
            </a:xfrm>
            <a:custGeom>
              <a:rect b="b" l="l" r="r" t="t"/>
              <a:pathLst>
                <a:path extrusionOk="0" h="454025" w="8716010">
                  <a:moveTo>
                    <a:pt x="0" y="0"/>
                  </a:moveTo>
                  <a:lnTo>
                    <a:pt x="8715400" y="0"/>
                  </a:lnTo>
                  <a:lnTo>
                    <a:pt x="8715400" y="453605"/>
                  </a:lnTo>
                  <a:lnTo>
                    <a:pt x="0" y="453605"/>
                  </a:lnTo>
                  <a:lnTo>
                    <a:pt x="0" y="0"/>
                  </a:lnTo>
                  <a:close/>
                </a:path>
              </a:pathLst>
            </a:custGeom>
            <a:noFill/>
            <a:ln cap="flat" cmpd="sng" w="25400">
              <a:solidFill>
                <a:srgbClr val="0033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46" name="Google Shape;446;p22"/>
            <p:cNvSpPr/>
            <p:nvPr/>
          </p:nvSpPr>
          <p:spPr>
            <a:xfrm>
              <a:off x="721489" y="1021598"/>
              <a:ext cx="6101080" cy="531495"/>
            </a:xfrm>
            <a:custGeom>
              <a:rect b="b" l="l" r="r" t="t"/>
              <a:pathLst>
                <a:path extrusionOk="0" h="531494" w="6101080">
                  <a:moveTo>
                    <a:pt x="6012218" y="0"/>
                  </a:moveTo>
                  <a:lnTo>
                    <a:pt x="88557" y="0"/>
                  </a:lnTo>
                  <a:lnTo>
                    <a:pt x="54087" y="6959"/>
                  </a:lnTo>
                  <a:lnTo>
                    <a:pt x="25938" y="25938"/>
                  </a:lnTo>
                  <a:lnTo>
                    <a:pt x="6959" y="54087"/>
                  </a:lnTo>
                  <a:lnTo>
                    <a:pt x="0" y="88557"/>
                  </a:lnTo>
                  <a:lnTo>
                    <a:pt x="0" y="442798"/>
                  </a:lnTo>
                  <a:lnTo>
                    <a:pt x="6959" y="477268"/>
                  </a:lnTo>
                  <a:lnTo>
                    <a:pt x="25938" y="505417"/>
                  </a:lnTo>
                  <a:lnTo>
                    <a:pt x="54087" y="524395"/>
                  </a:lnTo>
                  <a:lnTo>
                    <a:pt x="88557" y="531355"/>
                  </a:lnTo>
                  <a:lnTo>
                    <a:pt x="6012218" y="531355"/>
                  </a:lnTo>
                  <a:lnTo>
                    <a:pt x="6046690" y="524395"/>
                  </a:lnTo>
                  <a:lnTo>
                    <a:pt x="6074843" y="505417"/>
                  </a:lnTo>
                  <a:lnTo>
                    <a:pt x="6093826" y="477268"/>
                  </a:lnTo>
                  <a:lnTo>
                    <a:pt x="6100787" y="442798"/>
                  </a:lnTo>
                  <a:lnTo>
                    <a:pt x="6100787" y="88557"/>
                  </a:lnTo>
                  <a:lnTo>
                    <a:pt x="6093826" y="54087"/>
                  </a:lnTo>
                  <a:lnTo>
                    <a:pt x="6074843" y="25938"/>
                  </a:lnTo>
                  <a:lnTo>
                    <a:pt x="6046690" y="6959"/>
                  </a:lnTo>
                  <a:lnTo>
                    <a:pt x="6012218" y="0"/>
                  </a:lnTo>
                  <a:close/>
                </a:path>
              </a:pathLst>
            </a:custGeom>
            <a:solidFill>
              <a:srgbClr val="003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47" name="Google Shape;447;p22"/>
            <p:cNvSpPr/>
            <p:nvPr/>
          </p:nvSpPr>
          <p:spPr>
            <a:xfrm>
              <a:off x="721489" y="1021598"/>
              <a:ext cx="6101080" cy="531495"/>
            </a:xfrm>
            <a:custGeom>
              <a:rect b="b" l="l" r="r" t="t"/>
              <a:pathLst>
                <a:path extrusionOk="0" h="531494" w="6101080">
                  <a:moveTo>
                    <a:pt x="0" y="88557"/>
                  </a:moveTo>
                  <a:lnTo>
                    <a:pt x="6959" y="54087"/>
                  </a:lnTo>
                  <a:lnTo>
                    <a:pt x="25938" y="25938"/>
                  </a:lnTo>
                  <a:lnTo>
                    <a:pt x="54087" y="6959"/>
                  </a:lnTo>
                  <a:lnTo>
                    <a:pt x="88557" y="0"/>
                  </a:lnTo>
                  <a:lnTo>
                    <a:pt x="6012218" y="0"/>
                  </a:lnTo>
                  <a:lnTo>
                    <a:pt x="6046690" y="6959"/>
                  </a:lnTo>
                  <a:lnTo>
                    <a:pt x="6074843" y="25938"/>
                  </a:lnTo>
                  <a:lnTo>
                    <a:pt x="6093826" y="54087"/>
                  </a:lnTo>
                  <a:lnTo>
                    <a:pt x="6100787" y="88557"/>
                  </a:lnTo>
                  <a:lnTo>
                    <a:pt x="6100787" y="442798"/>
                  </a:lnTo>
                  <a:lnTo>
                    <a:pt x="6093826" y="477268"/>
                  </a:lnTo>
                  <a:lnTo>
                    <a:pt x="6074843" y="505417"/>
                  </a:lnTo>
                  <a:lnTo>
                    <a:pt x="6046690" y="524395"/>
                  </a:lnTo>
                  <a:lnTo>
                    <a:pt x="6012218" y="531355"/>
                  </a:lnTo>
                  <a:lnTo>
                    <a:pt x="88557" y="531355"/>
                  </a:lnTo>
                  <a:lnTo>
                    <a:pt x="54087" y="524395"/>
                  </a:lnTo>
                  <a:lnTo>
                    <a:pt x="25938" y="505417"/>
                  </a:lnTo>
                  <a:lnTo>
                    <a:pt x="6959" y="477268"/>
                  </a:lnTo>
                  <a:lnTo>
                    <a:pt x="0" y="442798"/>
                  </a:lnTo>
                  <a:lnTo>
                    <a:pt x="0" y="88557"/>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grpSp>
        <p:nvGrpSpPr>
          <p:cNvPr id="448" name="Google Shape;448;p22"/>
          <p:cNvGrpSpPr/>
          <p:nvPr/>
        </p:nvGrpSpPr>
        <p:grpSpPr>
          <a:xfrm>
            <a:off x="429677" y="3181061"/>
            <a:ext cx="10223427" cy="1258175"/>
            <a:chOff x="285724" y="2923884"/>
            <a:chExt cx="8716010" cy="1258175"/>
          </a:xfrm>
        </p:grpSpPr>
        <p:sp>
          <p:nvSpPr>
            <p:cNvPr id="449" name="Google Shape;449;p22"/>
            <p:cNvSpPr/>
            <p:nvPr/>
          </p:nvSpPr>
          <p:spPr>
            <a:xfrm>
              <a:off x="285724" y="3189554"/>
              <a:ext cx="8716010" cy="992505"/>
            </a:xfrm>
            <a:custGeom>
              <a:rect b="b" l="l" r="r" t="t"/>
              <a:pathLst>
                <a:path extrusionOk="0" h="992503" w="8716010">
                  <a:moveTo>
                    <a:pt x="0" y="0"/>
                  </a:moveTo>
                  <a:lnTo>
                    <a:pt x="8715400" y="0"/>
                  </a:lnTo>
                  <a:lnTo>
                    <a:pt x="8715400" y="992251"/>
                  </a:lnTo>
                  <a:lnTo>
                    <a:pt x="0" y="992251"/>
                  </a:lnTo>
                  <a:lnTo>
                    <a:pt x="0" y="0"/>
                  </a:lnTo>
                  <a:close/>
                </a:path>
              </a:pathLst>
            </a:custGeom>
            <a:noFill/>
            <a:ln cap="flat" cmpd="sng" w="25375">
              <a:solidFill>
                <a:srgbClr val="0033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50" name="Google Shape;450;p22"/>
            <p:cNvSpPr/>
            <p:nvPr/>
          </p:nvSpPr>
          <p:spPr>
            <a:xfrm>
              <a:off x="721489" y="2923884"/>
              <a:ext cx="6101080" cy="531495"/>
            </a:xfrm>
            <a:custGeom>
              <a:rect b="b" l="l" r="r" t="t"/>
              <a:pathLst>
                <a:path extrusionOk="0" h="531495" w="6101080">
                  <a:moveTo>
                    <a:pt x="6012218" y="0"/>
                  </a:moveTo>
                  <a:lnTo>
                    <a:pt x="88557" y="0"/>
                  </a:lnTo>
                  <a:lnTo>
                    <a:pt x="54087" y="6959"/>
                  </a:lnTo>
                  <a:lnTo>
                    <a:pt x="25938" y="25938"/>
                  </a:lnTo>
                  <a:lnTo>
                    <a:pt x="6959" y="54087"/>
                  </a:lnTo>
                  <a:lnTo>
                    <a:pt x="0" y="88557"/>
                  </a:lnTo>
                  <a:lnTo>
                    <a:pt x="0" y="442798"/>
                  </a:lnTo>
                  <a:lnTo>
                    <a:pt x="6959" y="477268"/>
                  </a:lnTo>
                  <a:lnTo>
                    <a:pt x="25938" y="505417"/>
                  </a:lnTo>
                  <a:lnTo>
                    <a:pt x="54087" y="524395"/>
                  </a:lnTo>
                  <a:lnTo>
                    <a:pt x="88557" y="531355"/>
                  </a:lnTo>
                  <a:lnTo>
                    <a:pt x="6012218" y="531355"/>
                  </a:lnTo>
                  <a:lnTo>
                    <a:pt x="6046690" y="524395"/>
                  </a:lnTo>
                  <a:lnTo>
                    <a:pt x="6074843" y="505417"/>
                  </a:lnTo>
                  <a:lnTo>
                    <a:pt x="6093826" y="477268"/>
                  </a:lnTo>
                  <a:lnTo>
                    <a:pt x="6100787" y="442798"/>
                  </a:lnTo>
                  <a:lnTo>
                    <a:pt x="6100787" y="88557"/>
                  </a:lnTo>
                  <a:lnTo>
                    <a:pt x="6093826" y="54087"/>
                  </a:lnTo>
                  <a:lnTo>
                    <a:pt x="6074843" y="25938"/>
                  </a:lnTo>
                  <a:lnTo>
                    <a:pt x="6046690" y="6959"/>
                  </a:lnTo>
                  <a:lnTo>
                    <a:pt x="6012218" y="0"/>
                  </a:lnTo>
                  <a:close/>
                </a:path>
              </a:pathLst>
            </a:custGeom>
            <a:solidFill>
              <a:srgbClr val="003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51" name="Google Shape;451;p22"/>
            <p:cNvSpPr/>
            <p:nvPr/>
          </p:nvSpPr>
          <p:spPr>
            <a:xfrm>
              <a:off x="721489" y="2923884"/>
              <a:ext cx="6101080" cy="531495"/>
            </a:xfrm>
            <a:custGeom>
              <a:rect b="b" l="l" r="r" t="t"/>
              <a:pathLst>
                <a:path extrusionOk="0" h="531495" w="6101080">
                  <a:moveTo>
                    <a:pt x="0" y="88557"/>
                  </a:moveTo>
                  <a:lnTo>
                    <a:pt x="6959" y="54087"/>
                  </a:lnTo>
                  <a:lnTo>
                    <a:pt x="25938" y="25938"/>
                  </a:lnTo>
                  <a:lnTo>
                    <a:pt x="54087" y="6959"/>
                  </a:lnTo>
                  <a:lnTo>
                    <a:pt x="88557" y="0"/>
                  </a:lnTo>
                  <a:lnTo>
                    <a:pt x="6012218" y="0"/>
                  </a:lnTo>
                  <a:lnTo>
                    <a:pt x="6046690" y="6959"/>
                  </a:lnTo>
                  <a:lnTo>
                    <a:pt x="6074843" y="25938"/>
                  </a:lnTo>
                  <a:lnTo>
                    <a:pt x="6093826" y="54087"/>
                  </a:lnTo>
                  <a:lnTo>
                    <a:pt x="6100787" y="88557"/>
                  </a:lnTo>
                  <a:lnTo>
                    <a:pt x="6100787" y="442798"/>
                  </a:lnTo>
                  <a:lnTo>
                    <a:pt x="6093826" y="477268"/>
                  </a:lnTo>
                  <a:lnTo>
                    <a:pt x="6074843" y="505417"/>
                  </a:lnTo>
                  <a:lnTo>
                    <a:pt x="6046690" y="524395"/>
                  </a:lnTo>
                  <a:lnTo>
                    <a:pt x="6012218" y="531355"/>
                  </a:lnTo>
                  <a:lnTo>
                    <a:pt x="88557" y="531355"/>
                  </a:lnTo>
                  <a:lnTo>
                    <a:pt x="54087" y="524395"/>
                  </a:lnTo>
                  <a:lnTo>
                    <a:pt x="25938" y="505417"/>
                  </a:lnTo>
                  <a:lnTo>
                    <a:pt x="6959" y="477268"/>
                  </a:lnTo>
                  <a:lnTo>
                    <a:pt x="0" y="442798"/>
                  </a:lnTo>
                  <a:lnTo>
                    <a:pt x="0" y="88557"/>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grpSp>
        <p:nvGrpSpPr>
          <p:cNvPr id="452" name="Google Shape;452;p22"/>
          <p:cNvGrpSpPr/>
          <p:nvPr/>
        </p:nvGrpSpPr>
        <p:grpSpPr>
          <a:xfrm>
            <a:off x="444341" y="4640964"/>
            <a:ext cx="10193909" cy="988948"/>
            <a:chOff x="285724" y="4279013"/>
            <a:chExt cx="8716010" cy="988947"/>
          </a:xfrm>
        </p:grpSpPr>
        <p:sp>
          <p:nvSpPr>
            <p:cNvPr id="453" name="Google Shape;453;p22"/>
            <p:cNvSpPr/>
            <p:nvPr/>
          </p:nvSpPr>
          <p:spPr>
            <a:xfrm>
              <a:off x="285724" y="4544695"/>
              <a:ext cx="8716010" cy="723265"/>
            </a:xfrm>
            <a:custGeom>
              <a:rect b="b" l="l" r="r" t="t"/>
              <a:pathLst>
                <a:path extrusionOk="0" h="723264" w="8716010">
                  <a:moveTo>
                    <a:pt x="0" y="0"/>
                  </a:moveTo>
                  <a:lnTo>
                    <a:pt x="8715400" y="0"/>
                  </a:lnTo>
                  <a:lnTo>
                    <a:pt x="8715400" y="722922"/>
                  </a:lnTo>
                  <a:lnTo>
                    <a:pt x="0" y="722922"/>
                  </a:lnTo>
                  <a:lnTo>
                    <a:pt x="0" y="0"/>
                  </a:lnTo>
                  <a:close/>
                </a:path>
              </a:pathLst>
            </a:custGeom>
            <a:noFill/>
            <a:ln cap="flat" cmpd="sng" w="25400">
              <a:solidFill>
                <a:srgbClr val="0033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54" name="Google Shape;454;p22"/>
            <p:cNvSpPr/>
            <p:nvPr/>
          </p:nvSpPr>
          <p:spPr>
            <a:xfrm>
              <a:off x="721489" y="4279013"/>
              <a:ext cx="6101080" cy="531495"/>
            </a:xfrm>
            <a:custGeom>
              <a:rect b="b" l="l" r="r" t="t"/>
              <a:pathLst>
                <a:path extrusionOk="0" h="531495" w="6101080">
                  <a:moveTo>
                    <a:pt x="6012218" y="0"/>
                  </a:moveTo>
                  <a:lnTo>
                    <a:pt x="88557" y="0"/>
                  </a:lnTo>
                  <a:lnTo>
                    <a:pt x="54087" y="6959"/>
                  </a:lnTo>
                  <a:lnTo>
                    <a:pt x="25938" y="25938"/>
                  </a:lnTo>
                  <a:lnTo>
                    <a:pt x="6959" y="54087"/>
                  </a:lnTo>
                  <a:lnTo>
                    <a:pt x="0" y="88557"/>
                  </a:lnTo>
                  <a:lnTo>
                    <a:pt x="0" y="442798"/>
                  </a:lnTo>
                  <a:lnTo>
                    <a:pt x="6959" y="477268"/>
                  </a:lnTo>
                  <a:lnTo>
                    <a:pt x="25938" y="505417"/>
                  </a:lnTo>
                  <a:lnTo>
                    <a:pt x="54087" y="524395"/>
                  </a:lnTo>
                  <a:lnTo>
                    <a:pt x="88557" y="531355"/>
                  </a:lnTo>
                  <a:lnTo>
                    <a:pt x="6012218" y="531355"/>
                  </a:lnTo>
                  <a:lnTo>
                    <a:pt x="6046690" y="524395"/>
                  </a:lnTo>
                  <a:lnTo>
                    <a:pt x="6074843" y="505417"/>
                  </a:lnTo>
                  <a:lnTo>
                    <a:pt x="6093826" y="477268"/>
                  </a:lnTo>
                  <a:lnTo>
                    <a:pt x="6100787" y="442798"/>
                  </a:lnTo>
                  <a:lnTo>
                    <a:pt x="6100787" y="88557"/>
                  </a:lnTo>
                  <a:lnTo>
                    <a:pt x="6093826" y="54087"/>
                  </a:lnTo>
                  <a:lnTo>
                    <a:pt x="6074843" y="25938"/>
                  </a:lnTo>
                  <a:lnTo>
                    <a:pt x="6046690" y="6959"/>
                  </a:lnTo>
                  <a:lnTo>
                    <a:pt x="6012218" y="0"/>
                  </a:lnTo>
                  <a:close/>
                </a:path>
              </a:pathLst>
            </a:custGeom>
            <a:solidFill>
              <a:srgbClr val="003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55" name="Google Shape;455;p22"/>
            <p:cNvSpPr/>
            <p:nvPr/>
          </p:nvSpPr>
          <p:spPr>
            <a:xfrm>
              <a:off x="721489" y="4279013"/>
              <a:ext cx="6101080" cy="531495"/>
            </a:xfrm>
            <a:custGeom>
              <a:rect b="b" l="l" r="r" t="t"/>
              <a:pathLst>
                <a:path extrusionOk="0" h="531495" w="6101080">
                  <a:moveTo>
                    <a:pt x="0" y="88557"/>
                  </a:moveTo>
                  <a:lnTo>
                    <a:pt x="6959" y="54087"/>
                  </a:lnTo>
                  <a:lnTo>
                    <a:pt x="25938" y="25938"/>
                  </a:lnTo>
                  <a:lnTo>
                    <a:pt x="54087" y="6959"/>
                  </a:lnTo>
                  <a:lnTo>
                    <a:pt x="88557" y="0"/>
                  </a:lnTo>
                  <a:lnTo>
                    <a:pt x="6012218" y="0"/>
                  </a:lnTo>
                  <a:lnTo>
                    <a:pt x="6046690" y="6959"/>
                  </a:lnTo>
                  <a:lnTo>
                    <a:pt x="6074843" y="25938"/>
                  </a:lnTo>
                  <a:lnTo>
                    <a:pt x="6093826" y="54087"/>
                  </a:lnTo>
                  <a:lnTo>
                    <a:pt x="6100787" y="88557"/>
                  </a:lnTo>
                  <a:lnTo>
                    <a:pt x="6100787" y="442798"/>
                  </a:lnTo>
                  <a:lnTo>
                    <a:pt x="6093826" y="477268"/>
                  </a:lnTo>
                  <a:lnTo>
                    <a:pt x="6074843" y="505417"/>
                  </a:lnTo>
                  <a:lnTo>
                    <a:pt x="6046690" y="524395"/>
                  </a:lnTo>
                  <a:lnTo>
                    <a:pt x="6012218" y="531355"/>
                  </a:lnTo>
                  <a:lnTo>
                    <a:pt x="88557" y="531355"/>
                  </a:lnTo>
                  <a:lnTo>
                    <a:pt x="54087" y="524395"/>
                  </a:lnTo>
                  <a:lnTo>
                    <a:pt x="25938" y="505417"/>
                  </a:lnTo>
                  <a:lnTo>
                    <a:pt x="6959" y="477268"/>
                  </a:lnTo>
                  <a:lnTo>
                    <a:pt x="0" y="442798"/>
                  </a:lnTo>
                  <a:lnTo>
                    <a:pt x="0" y="88557"/>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grpSp>
        <p:nvGrpSpPr>
          <p:cNvPr id="456" name="Google Shape;456;p22"/>
          <p:cNvGrpSpPr/>
          <p:nvPr/>
        </p:nvGrpSpPr>
        <p:grpSpPr>
          <a:xfrm>
            <a:off x="1524001" y="0"/>
            <a:ext cx="9144635" cy="786131"/>
            <a:chOff x="0" y="0"/>
            <a:chExt cx="9144635" cy="786130"/>
          </a:xfrm>
        </p:grpSpPr>
        <p:pic>
          <p:nvPicPr>
            <p:cNvPr id="457" name="Google Shape;457;p22"/>
            <p:cNvPicPr preferRelativeResize="0"/>
            <p:nvPr/>
          </p:nvPicPr>
          <p:blipFill rotWithShape="1">
            <a:blip r:embed="rId3">
              <a:alphaModFix/>
            </a:blip>
            <a:srcRect b="0" l="0" r="0" t="0"/>
            <a:stretch/>
          </p:blipFill>
          <p:spPr>
            <a:xfrm>
              <a:off x="0" y="0"/>
              <a:ext cx="9144000" cy="785787"/>
            </a:xfrm>
            <a:prstGeom prst="rect">
              <a:avLst/>
            </a:prstGeom>
            <a:noFill/>
            <a:ln>
              <a:noFill/>
            </a:ln>
          </p:spPr>
        </p:pic>
        <p:sp>
          <p:nvSpPr>
            <p:cNvPr id="458" name="Google Shape;458;p22"/>
            <p:cNvSpPr/>
            <p:nvPr/>
          </p:nvSpPr>
          <p:spPr>
            <a:xfrm>
              <a:off x="0" y="0"/>
              <a:ext cx="9144635" cy="786130"/>
            </a:xfrm>
            <a:custGeom>
              <a:rect b="b" l="l" r="r" t="t"/>
              <a:pathLst>
                <a:path extrusionOk="0" h="786130" w="9144635">
                  <a:moveTo>
                    <a:pt x="0" y="0"/>
                  </a:moveTo>
                  <a:lnTo>
                    <a:pt x="9144038" y="0"/>
                  </a:lnTo>
                  <a:lnTo>
                    <a:pt x="9144038" y="785799"/>
                  </a:lnTo>
                  <a:lnTo>
                    <a:pt x="0" y="785799"/>
                  </a:lnTo>
                  <a:lnTo>
                    <a:pt x="0" y="0"/>
                  </a:lnTo>
                  <a:close/>
                </a:path>
              </a:pathLst>
            </a:custGeom>
            <a:noFill/>
            <a:ln cap="flat" cmpd="sng" w="25400">
              <a:solidFill>
                <a:srgbClr val="71893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459" name="Google Shape;459;p22"/>
          <p:cNvSpPr txBox="1"/>
          <p:nvPr>
            <p:ph type="title"/>
          </p:nvPr>
        </p:nvSpPr>
        <p:spPr>
          <a:xfrm>
            <a:off x="2673239" y="-80370"/>
            <a:ext cx="6847840" cy="875240"/>
          </a:xfrm>
          <a:prstGeom prst="rect">
            <a:avLst/>
          </a:prstGeom>
          <a:noFill/>
          <a:ln>
            <a:noFill/>
          </a:ln>
        </p:spPr>
        <p:txBody>
          <a:bodyPr anchorCtr="0" anchor="ctr" bIns="0" lIns="0" spcFirstLastPara="1" rIns="0" wrap="square" tIns="13325">
            <a:spAutoFit/>
          </a:bodyPr>
          <a:lstStyle/>
          <a:p>
            <a:pPr indent="0" lvl="0" marL="12700" rtl="0" algn="l">
              <a:spcBef>
                <a:spcPts val="0"/>
              </a:spcBef>
              <a:spcAft>
                <a:spcPts val="0"/>
              </a:spcAft>
              <a:buClr>
                <a:srgbClr val="3F3F3F"/>
              </a:buClr>
              <a:buSzPts val="2800"/>
              <a:buFont typeface="Arial"/>
              <a:buNone/>
            </a:pPr>
            <a:r>
              <a:rPr b="1" lang="en-US">
                <a:latin typeface="Arial"/>
                <a:ea typeface="Arial"/>
                <a:cs typeface="Arial"/>
                <a:sym typeface="Arial"/>
              </a:rPr>
              <a:t>ORGANIC POLICY	IN INDIA &amp; RECOMMENDATIONS</a:t>
            </a:r>
            <a:endParaRPr>
              <a:latin typeface="Arial"/>
              <a:ea typeface="Arial"/>
              <a:cs typeface="Arial"/>
              <a:sym typeface="Arial"/>
            </a:endParaRPr>
          </a:p>
        </p:txBody>
      </p:sp>
      <p:sp>
        <p:nvSpPr>
          <p:cNvPr id="460" name="Google Shape;460;p22"/>
          <p:cNvSpPr txBox="1"/>
          <p:nvPr/>
        </p:nvSpPr>
        <p:spPr>
          <a:xfrm>
            <a:off x="444175" y="1131747"/>
            <a:ext cx="9771389" cy="5377178"/>
          </a:xfrm>
          <a:prstGeom prst="rect">
            <a:avLst/>
          </a:prstGeom>
          <a:noFill/>
          <a:ln>
            <a:noFill/>
          </a:ln>
        </p:spPr>
        <p:txBody>
          <a:bodyPr anchorCtr="0" anchor="t" bIns="0" lIns="0" spcFirstLastPara="1" rIns="0" wrap="square" tIns="13325">
            <a:spAutoFit/>
          </a:bodyPr>
          <a:lstStyle/>
          <a:p>
            <a:pPr indent="0" lvl="0" marL="899138" marR="0" rtl="0" algn="l">
              <a:spcBef>
                <a:spcPts val="0"/>
              </a:spcBef>
              <a:spcAft>
                <a:spcPts val="0"/>
              </a:spcAft>
              <a:buNone/>
            </a:pPr>
            <a:r>
              <a:rPr b="1" lang="en-US" sz="1600">
                <a:solidFill>
                  <a:srgbClr val="FFFFFF"/>
                </a:solidFill>
                <a:latin typeface="Arial"/>
                <a:ea typeface="Arial"/>
                <a:cs typeface="Arial"/>
                <a:sym typeface="Arial"/>
              </a:rPr>
              <a:t>Encourage the use of organic farm produce in the food industry</a:t>
            </a:r>
            <a:endParaRPr b="1" sz="16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55"/>
              </a:spcBef>
              <a:spcAft>
                <a:spcPts val="0"/>
              </a:spcAft>
              <a:buNone/>
            </a:pPr>
            <a:r>
              <a:t/>
            </a:r>
            <a:endParaRPr sz="1600">
              <a:solidFill>
                <a:schemeClr val="dk1"/>
              </a:solidFill>
              <a:latin typeface="Arial"/>
              <a:ea typeface="Arial"/>
              <a:cs typeface="Arial"/>
              <a:sym typeface="Arial"/>
            </a:endParaRPr>
          </a:p>
          <a:p>
            <a:pPr indent="0" lvl="0" marL="899138" marR="0" rtl="0" algn="l">
              <a:spcBef>
                <a:spcPts val="0"/>
              </a:spcBef>
              <a:spcAft>
                <a:spcPts val="0"/>
              </a:spcAft>
              <a:buNone/>
            </a:pPr>
            <a:r>
              <a:rPr b="1" lang="en-US" sz="1600">
                <a:solidFill>
                  <a:srgbClr val="FFFFFF"/>
                </a:solidFill>
                <a:latin typeface="Arial"/>
                <a:ea typeface="Arial"/>
                <a:cs typeface="Arial"/>
                <a:sym typeface="Arial"/>
              </a:rPr>
              <a:t>develop a simple certification process</a:t>
            </a:r>
            <a:endParaRPr b="1" sz="1600">
              <a:solidFill>
                <a:schemeClr val="dk1"/>
              </a:solidFill>
              <a:latin typeface="Arial"/>
              <a:ea typeface="Arial"/>
              <a:cs typeface="Arial"/>
              <a:sym typeface="Arial"/>
            </a:endParaRPr>
          </a:p>
          <a:p>
            <a:pPr indent="-126993" lvl="0" marL="1127732"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28594" lvl="0" marL="1111223"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To increase supply, producers need to be confident about the long-term future of the market</a:t>
            </a:r>
            <a:endParaRPr/>
          </a:p>
          <a:p>
            <a:pPr indent="-228594" lvl="0" marL="1111223"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Price of the organic products is about 20</a:t>
            </a:r>
            <a:r>
              <a:rPr b="1" lang="en-US" sz="1600">
                <a:solidFill>
                  <a:schemeClr val="dk1"/>
                </a:solidFill>
                <a:latin typeface="Gill Sans"/>
                <a:ea typeface="Gill Sans"/>
                <a:cs typeface="Gill Sans"/>
                <a:sym typeface="Gill Sans"/>
              </a:rPr>
              <a:t>–</a:t>
            </a:r>
            <a:r>
              <a:rPr lang="en-US" sz="1600">
                <a:solidFill>
                  <a:schemeClr val="dk1"/>
                </a:solidFill>
                <a:latin typeface="Arial"/>
                <a:ea typeface="Arial"/>
                <a:cs typeface="Arial"/>
                <a:sym typeface="Arial"/>
              </a:rPr>
              <a:t>30% higher than conventional products</a:t>
            </a:r>
            <a:endParaRPr/>
          </a:p>
          <a:p>
            <a:pPr indent="0" lvl="0" marL="882629" marR="0" rtl="0" algn="l">
              <a:spcBef>
                <a:spcPts val="0"/>
              </a:spcBef>
              <a:spcAft>
                <a:spcPts val="0"/>
              </a:spcAft>
              <a:buNone/>
            </a:pPr>
            <a:r>
              <a:t/>
            </a:r>
            <a:endParaRPr sz="1600">
              <a:solidFill>
                <a:schemeClr val="dk1"/>
              </a:solidFill>
              <a:latin typeface="Arial"/>
              <a:ea typeface="Arial"/>
              <a:cs typeface="Arial"/>
              <a:sym typeface="Arial"/>
            </a:endParaRPr>
          </a:p>
          <a:p>
            <a:pPr indent="0" lvl="0" marL="899138" marR="0" rtl="0" algn="l">
              <a:spcBef>
                <a:spcPts val="0"/>
              </a:spcBef>
              <a:spcAft>
                <a:spcPts val="0"/>
              </a:spcAft>
              <a:buNone/>
            </a:pPr>
            <a:r>
              <a:t/>
            </a:r>
            <a:endParaRPr b="1" sz="1600">
              <a:solidFill>
                <a:srgbClr val="FFFFFF"/>
              </a:solidFill>
              <a:latin typeface="Arial"/>
              <a:ea typeface="Arial"/>
              <a:cs typeface="Arial"/>
              <a:sym typeface="Arial"/>
            </a:endParaRPr>
          </a:p>
          <a:p>
            <a:pPr indent="0" lvl="0" marL="899138" marR="0" rtl="0" algn="l">
              <a:spcBef>
                <a:spcPts val="0"/>
              </a:spcBef>
              <a:spcAft>
                <a:spcPts val="0"/>
              </a:spcAft>
              <a:buNone/>
            </a:pPr>
            <a:r>
              <a:rPr b="1" lang="en-US" sz="1600">
                <a:solidFill>
                  <a:srgbClr val="FFFFFF"/>
                </a:solidFill>
                <a:latin typeface="Arial"/>
                <a:ea typeface="Arial"/>
                <a:cs typeface="Arial"/>
                <a:sym typeface="Arial"/>
              </a:rPr>
              <a:t>Provide financial incentives for promoting organic farming</a:t>
            </a:r>
            <a:endParaRPr b="1" sz="1600">
              <a:solidFill>
                <a:schemeClr val="dk1"/>
              </a:solidFill>
              <a:latin typeface="Arial"/>
              <a:ea typeface="Arial"/>
              <a:cs typeface="Arial"/>
              <a:sym typeface="Arial"/>
            </a:endParaRPr>
          </a:p>
          <a:p>
            <a:pPr indent="0" lvl="0" marL="0" marR="0" rtl="0" algn="l">
              <a:spcBef>
                <a:spcPts val="20"/>
              </a:spcBef>
              <a:spcAft>
                <a:spcPts val="0"/>
              </a:spcAft>
              <a:buNone/>
            </a:pPr>
            <a:r>
              <a:t/>
            </a:r>
            <a:endParaRPr sz="1600">
              <a:solidFill>
                <a:schemeClr val="dk1"/>
              </a:solidFill>
              <a:latin typeface="Arial"/>
              <a:ea typeface="Arial"/>
              <a:cs typeface="Arial"/>
              <a:sym typeface="Arial"/>
            </a:endParaRPr>
          </a:p>
          <a:p>
            <a:pPr indent="-171446" lvl="0" marL="1054074"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Interest-free loans to especially small and marginal farmers</a:t>
            </a:r>
            <a:endParaRPr sz="1600">
              <a:solidFill>
                <a:schemeClr val="dk1"/>
              </a:solidFill>
              <a:latin typeface="Arial"/>
              <a:ea typeface="Arial"/>
              <a:cs typeface="Arial"/>
              <a:sym typeface="Arial"/>
            </a:endParaRPr>
          </a:p>
          <a:p>
            <a:pPr indent="-171446" lvl="0" marL="1054074" marR="0" rtl="0" algn="l">
              <a:spcBef>
                <a:spcPts val="145"/>
              </a:spcBef>
              <a:spcAft>
                <a:spcPts val="0"/>
              </a:spcAft>
              <a:buClr>
                <a:schemeClr val="dk1"/>
              </a:buClr>
              <a:buSzPts val="1600"/>
              <a:buFont typeface="Arial"/>
              <a:buChar char="•"/>
            </a:pPr>
            <a:r>
              <a:rPr lang="en-US" sz="1600">
                <a:solidFill>
                  <a:schemeClr val="dk1"/>
                </a:solidFill>
                <a:latin typeface="Arial"/>
                <a:ea typeface="Arial"/>
                <a:cs typeface="Arial"/>
                <a:sym typeface="Arial"/>
              </a:rPr>
              <a:t>Assistance during the conversion period</a:t>
            </a:r>
            <a:endParaRPr sz="1600">
              <a:solidFill>
                <a:schemeClr val="dk1"/>
              </a:solidFill>
              <a:latin typeface="Arial"/>
              <a:ea typeface="Arial"/>
              <a:cs typeface="Arial"/>
              <a:sym typeface="Arial"/>
            </a:endParaRPr>
          </a:p>
          <a:p>
            <a:pPr indent="0" lvl="0" marL="0" marR="0" rtl="0" algn="l">
              <a:spcBef>
                <a:spcPts val="45"/>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899138" marR="0" rtl="0" algn="l">
              <a:spcBef>
                <a:spcPts val="0"/>
              </a:spcBef>
              <a:spcAft>
                <a:spcPts val="0"/>
              </a:spcAft>
              <a:buNone/>
            </a:pPr>
            <a:r>
              <a:t/>
            </a:r>
            <a:endParaRPr b="1" sz="1600">
              <a:solidFill>
                <a:srgbClr val="FFFFFF"/>
              </a:solidFill>
              <a:latin typeface="Arial"/>
              <a:ea typeface="Arial"/>
              <a:cs typeface="Arial"/>
              <a:sym typeface="Arial"/>
            </a:endParaRPr>
          </a:p>
          <a:p>
            <a:pPr indent="0" lvl="0" marL="899138" marR="0" rtl="0" algn="l">
              <a:spcBef>
                <a:spcPts val="0"/>
              </a:spcBef>
              <a:spcAft>
                <a:spcPts val="0"/>
              </a:spcAft>
              <a:buNone/>
            </a:pPr>
            <a:r>
              <a:rPr b="1" lang="en-US" sz="1600">
                <a:solidFill>
                  <a:srgbClr val="FFFFFF"/>
                </a:solidFill>
                <a:latin typeface="Arial"/>
                <a:ea typeface="Arial"/>
                <a:cs typeface="Arial"/>
                <a:sym typeface="Arial"/>
              </a:rPr>
              <a:t>Introduce organic farming in educational institutions</a:t>
            </a:r>
            <a:endParaRPr b="1" sz="1600">
              <a:solidFill>
                <a:schemeClr val="dk1"/>
              </a:solidFill>
              <a:latin typeface="Arial"/>
              <a:ea typeface="Arial"/>
              <a:cs typeface="Arial"/>
              <a:sym typeface="Arial"/>
            </a:endParaRPr>
          </a:p>
          <a:p>
            <a:pPr indent="-101600" lvl="0" marL="899138" marR="1422364" rtl="0" algn="l">
              <a:lnSpc>
                <a:spcPct val="240000"/>
              </a:lnSpc>
              <a:spcBef>
                <a:spcPts val="440"/>
              </a:spcBef>
              <a:spcAft>
                <a:spcPts val="0"/>
              </a:spcAft>
              <a:buClr>
                <a:schemeClr val="dk1"/>
              </a:buClr>
              <a:buSzPts val="1600"/>
              <a:buFont typeface="Arial"/>
              <a:buChar char="•"/>
            </a:pPr>
            <a:r>
              <a:rPr lang="en-US" sz="1600">
                <a:solidFill>
                  <a:schemeClr val="dk1"/>
                </a:solidFill>
                <a:latin typeface="Arial"/>
                <a:ea typeface="Arial"/>
                <a:cs typeface="Arial"/>
                <a:sym typeface="Arial"/>
              </a:rPr>
              <a:t>Introduce organic farming in educational institutions through academic inputs  </a:t>
            </a:r>
            <a:r>
              <a:rPr b="1" lang="en-US" sz="1600">
                <a:solidFill>
                  <a:srgbClr val="FFFFFF"/>
                </a:solidFill>
                <a:latin typeface="Arial"/>
                <a:ea typeface="Arial"/>
                <a:cs typeface="Arial"/>
                <a:sym typeface="Arial"/>
              </a:rPr>
              <a:t>Integrate of various departments, local self-governments and</a:t>
            </a:r>
            <a:endParaRPr b="1" sz="1600">
              <a:solidFill>
                <a:schemeClr val="dk1"/>
              </a:solidFill>
              <a:latin typeface="Arial"/>
              <a:ea typeface="Arial"/>
              <a:cs typeface="Arial"/>
              <a:sym typeface="Arial"/>
            </a:endParaRPr>
          </a:p>
          <a:p>
            <a:pPr indent="0" lvl="0" marL="899138" marR="0" rtl="0" algn="l">
              <a:lnSpc>
                <a:spcPct val="82812"/>
              </a:lnSpc>
              <a:spcBef>
                <a:spcPts val="0"/>
              </a:spcBef>
              <a:spcAft>
                <a:spcPts val="0"/>
              </a:spcAft>
              <a:buNone/>
            </a:pPr>
            <a:r>
              <a:rPr b="1" lang="en-US" sz="1600">
                <a:solidFill>
                  <a:srgbClr val="FFFFFF"/>
                </a:solidFill>
                <a:latin typeface="Arial"/>
                <a:ea typeface="Arial"/>
                <a:cs typeface="Arial"/>
                <a:sym typeface="Arial"/>
              </a:rPr>
              <a:t>organizations</a:t>
            </a:r>
            <a:endParaRPr b="1" sz="16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600">
              <a:solidFill>
                <a:schemeClr val="dk1"/>
              </a:solidFill>
              <a:latin typeface="Arial"/>
              <a:ea typeface="Arial"/>
              <a:cs typeface="Arial"/>
              <a:sym typeface="Arial"/>
            </a:endParaRPr>
          </a:p>
        </p:txBody>
      </p:sp>
      <p:grpSp>
        <p:nvGrpSpPr>
          <p:cNvPr id="461" name="Google Shape;461;p22"/>
          <p:cNvGrpSpPr/>
          <p:nvPr/>
        </p:nvGrpSpPr>
        <p:grpSpPr>
          <a:xfrm>
            <a:off x="16924" y="0"/>
            <a:ext cx="12186725" cy="786131"/>
            <a:chOff x="0" y="0"/>
            <a:chExt cx="9144635" cy="786130"/>
          </a:xfrm>
        </p:grpSpPr>
        <p:pic>
          <p:nvPicPr>
            <p:cNvPr id="462" name="Google Shape;462;p22"/>
            <p:cNvPicPr preferRelativeResize="0"/>
            <p:nvPr/>
          </p:nvPicPr>
          <p:blipFill rotWithShape="1">
            <a:blip r:embed="rId3">
              <a:alphaModFix/>
            </a:blip>
            <a:srcRect b="0" l="0" r="0" t="0"/>
            <a:stretch/>
          </p:blipFill>
          <p:spPr>
            <a:xfrm>
              <a:off x="0" y="0"/>
              <a:ext cx="9144000" cy="785787"/>
            </a:xfrm>
            <a:prstGeom prst="rect">
              <a:avLst/>
            </a:prstGeom>
            <a:noFill/>
            <a:ln>
              <a:noFill/>
            </a:ln>
          </p:spPr>
        </p:pic>
        <p:sp>
          <p:nvSpPr>
            <p:cNvPr id="463" name="Google Shape;463;p22"/>
            <p:cNvSpPr/>
            <p:nvPr/>
          </p:nvSpPr>
          <p:spPr>
            <a:xfrm>
              <a:off x="0" y="0"/>
              <a:ext cx="9144635" cy="786130"/>
            </a:xfrm>
            <a:custGeom>
              <a:rect b="b" l="l" r="r" t="t"/>
              <a:pathLst>
                <a:path extrusionOk="0" h="786130" w="9144635">
                  <a:moveTo>
                    <a:pt x="0" y="0"/>
                  </a:moveTo>
                  <a:lnTo>
                    <a:pt x="9144038" y="0"/>
                  </a:lnTo>
                  <a:lnTo>
                    <a:pt x="9144038" y="785799"/>
                  </a:lnTo>
                  <a:lnTo>
                    <a:pt x="0" y="785799"/>
                  </a:lnTo>
                  <a:lnTo>
                    <a:pt x="0" y="0"/>
                  </a:lnTo>
                  <a:close/>
                </a:path>
              </a:pathLst>
            </a:custGeom>
            <a:solidFill>
              <a:srgbClr val="E9EBEC"/>
            </a:solidFill>
            <a:ln cap="flat" cmpd="sng" w="25400">
              <a:solidFill>
                <a:srgbClr val="71893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464" name="Google Shape;464;p22"/>
          <p:cNvSpPr txBox="1"/>
          <p:nvPr/>
        </p:nvSpPr>
        <p:spPr>
          <a:xfrm>
            <a:off x="352561" y="122500"/>
            <a:ext cx="11267354" cy="498983"/>
          </a:xfrm>
          <a:prstGeom prst="rect">
            <a:avLst/>
          </a:prstGeom>
          <a:noFill/>
          <a:ln>
            <a:noFill/>
          </a:ln>
        </p:spPr>
        <p:txBody>
          <a:bodyPr anchorCtr="0" anchor="ctr" bIns="0" lIns="0" spcFirstLastPara="1" rIns="0" wrap="square" tIns="13325">
            <a:spAutoFit/>
          </a:bodyPr>
          <a:lstStyle/>
          <a:p>
            <a:pPr indent="0" lvl="0" marL="0" marR="0" rtl="0" algn="l">
              <a:lnSpc>
                <a:spcPct val="150000"/>
              </a:lnSpc>
              <a:spcBef>
                <a:spcPts val="0"/>
              </a:spcBef>
              <a:spcAft>
                <a:spcPts val="0"/>
              </a:spcAft>
              <a:buClr>
                <a:srgbClr val="C00000"/>
              </a:buClr>
              <a:buSzPts val="2400"/>
              <a:buFont typeface="Arial"/>
              <a:buNone/>
            </a:pPr>
            <a:r>
              <a:rPr b="1" lang="en-US" sz="2400">
                <a:solidFill>
                  <a:srgbClr val="C00000"/>
                </a:solidFill>
                <a:latin typeface="Arial"/>
                <a:ea typeface="Arial"/>
                <a:cs typeface="Arial"/>
                <a:sym typeface="Arial"/>
              </a:rPr>
              <a:t>From niche to mainstream: An agenda for organic marketing of</a:t>
            </a:r>
            <a:r>
              <a:rPr b="1" i="1" lang="en-US" sz="2400">
                <a:solidFill>
                  <a:srgbClr val="C00000"/>
                </a:solidFill>
                <a:latin typeface="Arial"/>
                <a:ea typeface="Arial"/>
                <a:cs typeface="Arial"/>
                <a:sym typeface="Arial"/>
              </a:rPr>
              <a:t> Basmati </a:t>
            </a:r>
            <a:r>
              <a:rPr b="1" lang="en-US" sz="2400">
                <a:solidFill>
                  <a:srgbClr val="C00000"/>
                </a:solidFill>
                <a:latin typeface="Arial"/>
                <a:ea typeface="Arial"/>
                <a:cs typeface="Arial"/>
                <a:sym typeface="Arial"/>
              </a:rPr>
              <a:t>rice </a:t>
            </a:r>
            <a:endParaRPr/>
          </a:p>
        </p:txBody>
      </p:sp>
      <p:grpSp>
        <p:nvGrpSpPr>
          <p:cNvPr id="465" name="Google Shape;465;p22"/>
          <p:cNvGrpSpPr/>
          <p:nvPr/>
        </p:nvGrpSpPr>
        <p:grpSpPr>
          <a:xfrm>
            <a:off x="429677" y="1668554"/>
            <a:ext cx="10238324" cy="1496874"/>
            <a:chOff x="285724" y="2923884"/>
            <a:chExt cx="8716010" cy="1258175"/>
          </a:xfrm>
        </p:grpSpPr>
        <p:sp>
          <p:nvSpPr>
            <p:cNvPr id="466" name="Google Shape;466;p22"/>
            <p:cNvSpPr/>
            <p:nvPr/>
          </p:nvSpPr>
          <p:spPr>
            <a:xfrm>
              <a:off x="285724" y="3189554"/>
              <a:ext cx="8716010" cy="992505"/>
            </a:xfrm>
            <a:custGeom>
              <a:rect b="b" l="l" r="r" t="t"/>
              <a:pathLst>
                <a:path extrusionOk="0" h="992503" w="8716010">
                  <a:moveTo>
                    <a:pt x="0" y="0"/>
                  </a:moveTo>
                  <a:lnTo>
                    <a:pt x="8715400" y="0"/>
                  </a:lnTo>
                  <a:lnTo>
                    <a:pt x="8715400" y="992251"/>
                  </a:lnTo>
                  <a:lnTo>
                    <a:pt x="0" y="992251"/>
                  </a:lnTo>
                  <a:lnTo>
                    <a:pt x="0" y="0"/>
                  </a:lnTo>
                  <a:close/>
                </a:path>
              </a:pathLst>
            </a:custGeom>
            <a:noFill/>
            <a:ln cap="flat" cmpd="sng" w="25375">
              <a:solidFill>
                <a:srgbClr val="0033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67" name="Google Shape;467;p22"/>
            <p:cNvSpPr/>
            <p:nvPr/>
          </p:nvSpPr>
          <p:spPr>
            <a:xfrm>
              <a:off x="721489" y="3006517"/>
              <a:ext cx="6101080" cy="363641"/>
            </a:xfrm>
            <a:custGeom>
              <a:rect b="b" l="l" r="r" t="t"/>
              <a:pathLst>
                <a:path extrusionOk="0" h="531495" w="6101080">
                  <a:moveTo>
                    <a:pt x="6012218" y="0"/>
                  </a:moveTo>
                  <a:lnTo>
                    <a:pt x="88557" y="0"/>
                  </a:lnTo>
                  <a:lnTo>
                    <a:pt x="54087" y="6959"/>
                  </a:lnTo>
                  <a:lnTo>
                    <a:pt x="25938" y="25938"/>
                  </a:lnTo>
                  <a:lnTo>
                    <a:pt x="6959" y="54087"/>
                  </a:lnTo>
                  <a:lnTo>
                    <a:pt x="0" y="88557"/>
                  </a:lnTo>
                  <a:lnTo>
                    <a:pt x="0" y="442798"/>
                  </a:lnTo>
                  <a:lnTo>
                    <a:pt x="6959" y="477268"/>
                  </a:lnTo>
                  <a:lnTo>
                    <a:pt x="25938" y="505417"/>
                  </a:lnTo>
                  <a:lnTo>
                    <a:pt x="54087" y="524395"/>
                  </a:lnTo>
                  <a:lnTo>
                    <a:pt x="88557" y="531355"/>
                  </a:lnTo>
                  <a:lnTo>
                    <a:pt x="6012218" y="531355"/>
                  </a:lnTo>
                  <a:lnTo>
                    <a:pt x="6046690" y="524395"/>
                  </a:lnTo>
                  <a:lnTo>
                    <a:pt x="6074843" y="505417"/>
                  </a:lnTo>
                  <a:lnTo>
                    <a:pt x="6093826" y="477268"/>
                  </a:lnTo>
                  <a:lnTo>
                    <a:pt x="6100787" y="442798"/>
                  </a:lnTo>
                  <a:lnTo>
                    <a:pt x="6100787" y="88557"/>
                  </a:lnTo>
                  <a:lnTo>
                    <a:pt x="6093826" y="54087"/>
                  </a:lnTo>
                  <a:lnTo>
                    <a:pt x="6074843" y="25938"/>
                  </a:lnTo>
                  <a:lnTo>
                    <a:pt x="6046690" y="6959"/>
                  </a:lnTo>
                  <a:lnTo>
                    <a:pt x="6012218" y="0"/>
                  </a:lnTo>
                  <a:close/>
                </a:path>
              </a:pathLst>
            </a:custGeom>
            <a:solidFill>
              <a:srgbClr val="003300"/>
            </a:solidFill>
            <a:ln>
              <a:noFill/>
            </a:ln>
          </p:spPr>
          <p:txBody>
            <a:bodyPr anchorCtr="0" anchor="t" bIns="0" lIns="0" spcFirstLastPara="1" rIns="0" wrap="square" tIns="0">
              <a:noAutofit/>
            </a:bodyPr>
            <a:lstStyle/>
            <a:p>
              <a:pPr indent="0" lvl="0" marL="899138" marR="0" rtl="0" algn="l">
                <a:spcBef>
                  <a:spcPts val="0"/>
                </a:spcBef>
                <a:spcAft>
                  <a:spcPts val="0"/>
                </a:spcAft>
                <a:buNone/>
              </a:pPr>
              <a:r>
                <a:rPr b="1" lang="en-US" sz="1600">
                  <a:solidFill>
                    <a:srgbClr val="FFFFFF"/>
                  </a:solidFill>
                  <a:latin typeface="Arial"/>
                  <a:ea typeface="Arial"/>
                  <a:cs typeface="Arial"/>
                  <a:sym typeface="Arial"/>
                </a:rPr>
                <a:t>Forward contracting and price policy</a:t>
              </a:r>
              <a:endParaRPr b="1" sz="1600">
                <a:solidFill>
                  <a:srgbClr val="FFFFFF"/>
                </a:solidFill>
                <a:latin typeface="Arial"/>
                <a:ea typeface="Arial"/>
                <a:cs typeface="Arial"/>
                <a:sym typeface="Arial"/>
              </a:endParaRPr>
            </a:p>
          </p:txBody>
        </p:sp>
        <p:sp>
          <p:nvSpPr>
            <p:cNvPr id="468" name="Google Shape;468;p22"/>
            <p:cNvSpPr/>
            <p:nvPr/>
          </p:nvSpPr>
          <p:spPr>
            <a:xfrm>
              <a:off x="721489" y="2923884"/>
              <a:ext cx="6101080" cy="531495"/>
            </a:xfrm>
            <a:custGeom>
              <a:rect b="b" l="l" r="r" t="t"/>
              <a:pathLst>
                <a:path extrusionOk="0" h="531495" w="6101080">
                  <a:moveTo>
                    <a:pt x="0" y="88557"/>
                  </a:moveTo>
                  <a:lnTo>
                    <a:pt x="6959" y="54087"/>
                  </a:lnTo>
                  <a:lnTo>
                    <a:pt x="25938" y="25938"/>
                  </a:lnTo>
                  <a:lnTo>
                    <a:pt x="54087" y="6959"/>
                  </a:lnTo>
                  <a:lnTo>
                    <a:pt x="88557" y="0"/>
                  </a:lnTo>
                  <a:lnTo>
                    <a:pt x="6012218" y="0"/>
                  </a:lnTo>
                  <a:lnTo>
                    <a:pt x="6046690" y="6959"/>
                  </a:lnTo>
                  <a:lnTo>
                    <a:pt x="6074843" y="25938"/>
                  </a:lnTo>
                  <a:lnTo>
                    <a:pt x="6093826" y="54087"/>
                  </a:lnTo>
                  <a:lnTo>
                    <a:pt x="6100787" y="88557"/>
                  </a:lnTo>
                  <a:lnTo>
                    <a:pt x="6100787" y="442798"/>
                  </a:lnTo>
                  <a:lnTo>
                    <a:pt x="6093826" y="477268"/>
                  </a:lnTo>
                  <a:lnTo>
                    <a:pt x="6074843" y="505417"/>
                  </a:lnTo>
                  <a:lnTo>
                    <a:pt x="6046690" y="524395"/>
                  </a:lnTo>
                  <a:lnTo>
                    <a:pt x="6012218" y="531355"/>
                  </a:lnTo>
                  <a:lnTo>
                    <a:pt x="88557" y="531355"/>
                  </a:lnTo>
                  <a:lnTo>
                    <a:pt x="54087" y="524395"/>
                  </a:lnTo>
                  <a:lnTo>
                    <a:pt x="25938" y="505417"/>
                  </a:lnTo>
                  <a:lnTo>
                    <a:pt x="6959" y="477268"/>
                  </a:lnTo>
                  <a:lnTo>
                    <a:pt x="0" y="442798"/>
                  </a:lnTo>
                  <a:lnTo>
                    <a:pt x="0" y="88557"/>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469" name="Google Shape;469;p22"/>
          <p:cNvSpPr/>
          <p:nvPr/>
        </p:nvSpPr>
        <p:spPr>
          <a:xfrm>
            <a:off x="12125325" y="794869"/>
            <a:ext cx="95250" cy="6063132"/>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70" name="Google Shape;470;p22"/>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471" name="Google Shape;471;p22"/>
          <p:cNvSpPr txBox="1"/>
          <p:nvPr/>
        </p:nvSpPr>
        <p:spPr>
          <a:xfrm rot="-5400000">
            <a:off x="-3119131" y="3135289"/>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472" name="Google Shape;472;p22"/>
          <p:cNvPicPr preferRelativeResize="0"/>
          <p:nvPr/>
        </p:nvPicPr>
        <p:blipFill rotWithShape="1">
          <a:blip r:embed="rId4">
            <a:alphaModFix/>
          </a:blip>
          <a:srcRect b="0" l="0" r="0" t="0"/>
          <a:stretch/>
        </p:blipFill>
        <p:spPr>
          <a:xfrm>
            <a:off x="36151" y="17199"/>
            <a:ext cx="264479" cy="354874"/>
          </a:xfrm>
          <a:prstGeom prst="rect">
            <a:avLst/>
          </a:prstGeom>
          <a:noFill/>
          <a:ln>
            <a:noFill/>
          </a:ln>
        </p:spPr>
      </p:pic>
      <p:pic>
        <p:nvPicPr>
          <p:cNvPr descr="mso79BC" id="473" name="Google Shape;473;p22"/>
          <p:cNvPicPr preferRelativeResize="0"/>
          <p:nvPr/>
        </p:nvPicPr>
        <p:blipFill rotWithShape="1">
          <a:blip r:embed="rId5">
            <a:alphaModFix/>
          </a:blip>
          <a:srcRect b="0" l="0" r="0" t="0"/>
          <a:stretch/>
        </p:blipFill>
        <p:spPr>
          <a:xfrm>
            <a:off x="23988" y="6198381"/>
            <a:ext cx="264479" cy="354874"/>
          </a:xfrm>
          <a:prstGeom prst="rect">
            <a:avLst/>
          </a:prstGeom>
          <a:noFill/>
          <a:ln>
            <a:noFill/>
          </a:ln>
        </p:spPr>
      </p:pic>
      <p:sp>
        <p:nvSpPr>
          <p:cNvPr id="474" name="Google Shape;474;p22"/>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3"/>
          <p:cNvSpPr/>
          <p:nvPr/>
        </p:nvSpPr>
        <p:spPr>
          <a:xfrm>
            <a:off x="660525" y="1074506"/>
            <a:ext cx="11052503" cy="447814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Based on the long-term study</a:t>
            </a:r>
            <a:r>
              <a:rPr b="1" lang="en-US" sz="20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of organic nutrient management options for </a:t>
            </a:r>
            <a:r>
              <a:rPr i="1" lang="en-US" sz="2000">
                <a:solidFill>
                  <a:schemeClr val="dk1"/>
                </a:solidFill>
                <a:latin typeface="Arial"/>
                <a:ea typeface="Arial"/>
                <a:cs typeface="Arial"/>
                <a:sym typeface="Arial"/>
              </a:rPr>
              <a:t>Basmati </a:t>
            </a:r>
            <a:r>
              <a:rPr lang="en-US" sz="2000">
                <a:solidFill>
                  <a:schemeClr val="dk1"/>
                </a:solidFill>
                <a:latin typeface="Arial"/>
                <a:ea typeface="Arial"/>
                <a:cs typeface="Arial"/>
                <a:sym typeface="Arial"/>
              </a:rPr>
              <a:t>rice it can be concluded that the application of </a:t>
            </a:r>
            <a:r>
              <a:rPr i="1" lang="en-US" sz="2000">
                <a:solidFill>
                  <a:srgbClr val="002060"/>
                </a:solidFill>
                <a:latin typeface="Arial"/>
                <a:ea typeface="Arial"/>
                <a:cs typeface="Arial"/>
                <a:sym typeface="Arial"/>
              </a:rPr>
              <a:t>Sesbania</a:t>
            </a:r>
            <a:r>
              <a:rPr lang="en-US" sz="2000">
                <a:solidFill>
                  <a:srgbClr val="002060"/>
                </a:solidFill>
                <a:latin typeface="Arial"/>
                <a:ea typeface="Arial"/>
                <a:cs typeface="Arial"/>
                <a:sym typeface="Arial"/>
              </a:rPr>
              <a:t> green manuring (SGM) + FYM (10 t ha</a:t>
            </a:r>
            <a:r>
              <a:rPr baseline="30000" lang="en-US" sz="1800">
                <a:solidFill>
                  <a:schemeClr val="dk1"/>
                </a:solidFill>
                <a:latin typeface="Gill Sans"/>
                <a:ea typeface="Gill Sans"/>
                <a:cs typeface="Gill Sans"/>
                <a:sym typeface="Gill Sans"/>
              </a:rPr>
              <a:t>–1</a:t>
            </a:r>
            <a:r>
              <a:rPr lang="en-US" sz="2000">
                <a:solidFill>
                  <a:srgbClr val="002060"/>
                </a:solidFill>
                <a:latin typeface="Arial"/>
                <a:ea typeface="Arial"/>
                <a:cs typeface="Arial"/>
                <a:sym typeface="Arial"/>
              </a:rPr>
              <a:t>) + BGA </a:t>
            </a:r>
            <a:r>
              <a:rPr lang="en-US" sz="2000">
                <a:solidFill>
                  <a:schemeClr val="dk1"/>
                </a:solidFill>
                <a:latin typeface="Arial"/>
                <a:ea typeface="Arial"/>
                <a:cs typeface="Arial"/>
                <a:sym typeface="Arial"/>
              </a:rPr>
              <a:t>is the best option to achieve the highest productivity and nutritional quality of organically grown </a:t>
            </a:r>
            <a:r>
              <a:rPr i="1" lang="en-US" sz="2000">
                <a:solidFill>
                  <a:schemeClr val="dk1"/>
                </a:solidFill>
                <a:latin typeface="Arial"/>
                <a:ea typeface="Arial"/>
                <a:cs typeface="Arial"/>
                <a:sym typeface="Arial"/>
              </a:rPr>
              <a:t>Basmati</a:t>
            </a:r>
            <a:r>
              <a:rPr lang="en-US" sz="2000">
                <a:solidFill>
                  <a:schemeClr val="dk1"/>
                </a:solidFill>
                <a:latin typeface="Arial"/>
                <a:ea typeface="Arial"/>
                <a:cs typeface="Arial"/>
                <a:sym typeface="Arial"/>
              </a:rPr>
              <a:t> rice</a:t>
            </a:r>
            <a:endParaRPr/>
          </a:p>
          <a:p>
            <a:pPr indent="-215900" lvl="0" marL="342900" marR="0" rtl="0" algn="l">
              <a:spcBef>
                <a:spcPts val="600"/>
              </a:spcBef>
              <a:spcAft>
                <a:spcPts val="0"/>
              </a:spcAft>
              <a:buClr>
                <a:schemeClr val="dk1"/>
              </a:buClr>
              <a:buSzPts val="2000"/>
              <a:buFont typeface="Noto Sans Symbols"/>
              <a:buNone/>
            </a:pPr>
            <a:r>
              <a:t/>
            </a:r>
            <a:endParaRPr sz="2000">
              <a:solidFill>
                <a:schemeClr val="dk1"/>
              </a:solidFill>
              <a:latin typeface="Arial"/>
              <a:ea typeface="Arial"/>
              <a:cs typeface="Arial"/>
              <a:sym typeface="Arial"/>
            </a:endParaRPr>
          </a:p>
          <a:p>
            <a:pPr indent="-342900" lvl="0" marL="342900" marR="0" rtl="0" algn="l">
              <a:spcBef>
                <a:spcPts val="60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It was also noticed that, in the organic cultivation of </a:t>
            </a:r>
            <a:r>
              <a:rPr i="1" lang="en-US" sz="2000">
                <a:solidFill>
                  <a:schemeClr val="dk1"/>
                </a:solidFill>
                <a:latin typeface="Arial"/>
                <a:ea typeface="Arial"/>
                <a:cs typeface="Arial"/>
                <a:sym typeface="Arial"/>
              </a:rPr>
              <a:t>basmati</a:t>
            </a:r>
            <a:r>
              <a:rPr lang="en-US" sz="2000">
                <a:solidFill>
                  <a:schemeClr val="dk1"/>
                </a:solidFill>
                <a:latin typeface="Arial"/>
                <a:ea typeface="Arial"/>
                <a:cs typeface="Arial"/>
                <a:sym typeface="Arial"/>
              </a:rPr>
              <a:t> rice-wheat cropping system, through the application of bio-fertilizers nearly 25% quantity of organic manures can be reduced without affecting the crop yields.</a:t>
            </a:r>
            <a:endParaRPr/>
          </a:p>
          <a:p>
            <a:pPr indent="-215900" lvl="0" marL="342900" marR="0" rtl="0" algn="l">
              <a:spcBef>
                <a:spcPts val="600"/>
              </a:spcBef>
              <a:spcAft>
                <a:spcPts val="0"/>
              </a:spcAft>
              <a:buClr>
                <a:schemeClr val="dk1"/>
              </a:buClr>
              <a:buSzPts val="2000"/>
              <a:buFont typeface="Noto Sans Symbols"/>
              <a:buNone/>
            </a:pPr>
            <a:r>
              <a:t/>
            </a:r>
            <a:endParaRPr sz="2000">
              <a:solidFill>
                <a:schemeClr val="dk1"/>
              </a:solidFill>
              <a:latin typeface="Arial"/>
              <a:ea typeface="Arial"/>
              <a:cs typeface="Arial"/>
              <a:sym typeface="Arial"/>
            </a:endParaRPr>
          </a:p>
          <a:p>
            <a:pPr indent="-342900" lvl="0" marL="342900" marR="0" rtl="0" algn="l">
              <a:spcBef>
                <a:spcPts val="60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The use of organic sources improved the soil physicochemical properties, SOC, and availability of nutrients which in turn increased the grain yield, macro and micronutrient content in grains and their uptake by</a:t>
            </a:r>
            <a:r>
              <a:rPr i="1" lang="en-US" sz="2000">
                <a:solidFill>
                  <a:schemeClr val="dk1"/>
                </a:solidFill>
                <a:latin typeface="Arial"/>
                <a:ea typeface="Arial"/>
                <a:cs typeface="Arial"/>
                <a:sym typeface="Arial"/>
              </a:rPr>
              <a:t> Basmati </a:t>
            </a:r>
            <a:r>
              <a:rPr lang="en-US" sz="2000">
                <a:solidFill>
                  <a:schemeClr val="dk1"/>
                </a:solidFill>
                <a:latin typeface="Arial"/>
                <a:ea typeface="Arial"/>
                <a:cs typeface="Arial"/>
                <a:sym typeface="Arial"/>
              </a:rPr>
              <a:t>rice</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80" name="Google Shape;480;p23"/>
          <p:cNvSpPr/>
          <p:nvPr/>
        </p:nvSpPr>
        <p:spPr>
          <a:xfrm>
            <a:off x="660526" y="56377"/>
            <a:ext cx="388217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Black"/>
                <a:ea typeface="Arial Black"/>
                <a:cs typeface="Arial Black"/>
                <a:sym typeface="Arial Black"/>
              </a:rPr>
              <a:t>SUMMARY</a:t>
            </a:r>
            <a:endParaRPr b="1" sz="3200">
              <a:solidFill>
                <a:schemeClr val="dk1"/>
              </a:solidFill>
              <a:latin typeface="Arial Black"/>
              <a:ea typeface="Arial Black"/>
              <a:cs typeface="Arial Black"/>
              <a:sym typeface="Arial Black"/>
            </a:endParaRPr>
          </a:p>
        </p:txBody>
      </p:sp>
      <p:sp>
        <p:nvSpPr>
          <p:cNvPr id="481" name="Google Shape;481;p23"/>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482" name="Google Shape;482;p23"/>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483" name="Google Shape;483;p23"/>
          <p:cNvPicPr preferRelativeResize="0"/>
          <p:nvPr/>
        </p:nvPicPr>
        <p:blipFill rotWithShape="1">
          <a:blip r:embed="rId3">
            <a:alphaModFix/>
          </a:blip>
          <a:srcRect b="0" l="0" r="0" t="0"/>
          <a:stretch/>
        </p:blipFill>
        <p:spPr>
          <a:xfrm>
            <a:off x="36151" y="3131"/>
            <a:ext cx="264479" cy="354874"/>
          </a:xfrm>
          <a:prstGeom prst="rect">
            <a:avLst/>
          </a:prstGeom>
          <a:noFill/>
          <a:ln>
            <a:noFill/>
          </a:ln>
        </p:spPr>
      </p:pic>
      <p:pic>
        <p:nvPicPr>
          <p:cNvPr descr="mso79BC" id="484" name="Google Shape;484;p23"/>
          <p:cNvPicPr preferRelativeResize="0"/>
          <p:nvPr/>
        </p:nvPicPr>
        <p:blipFill rotWithShape="1">
          <a:blip r:embed="rId4">
            <a:alphaModFix/>
          </a:blip>
          <a:srcRect b="0" l="0" r="0" t="0"/>
          <a:stretch/>
        </p:blipFill>
        <p:spPr>
          <a:xfrm>
            <a:off x="23988" y="6184313"/>
            <a:ext cx="264479" cy="354874"/>
          </a:xfrm>
          <a:prstGeom prst="rect">
            <a:avLst/>
          </a:prstGeom>
          <a:noFill/>
          <a:ln>
            <a:noFill/>
          </a:ln>
        </p:spPr>
      </p:pic>
      <p:sp>
        <p:nvSpPr>
          <p:cNvPr id="485" name="Google Shape;485;p23"/>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4"/>
          <p:cNvSpPr/>
          <p:nvPr/>
        </p:nvSpPr>
        <p:spPr>
          <a:xfrm>
            <a:off x="692273" y="0"/>
            <a:ext cx="388217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CONCLUSION</a:t>
            </a:r>
            <a:endParaRPr sz="4000">
              <a:solidFill>
                <a:schemeClr val="dk1"/>
              </a:solidFill>
              <a:latin typeface="Arial"/>
              <a:ea typeface="Arial"/>
              <a:cs typeface="Arial"/>
              <a:sym typeface="Arial"/>
            </a:endParaRPr>
          </a:p>
        </p:txBody>
      </p:sp>
      <p:sp>
        <p:nvSpPr>
          <p:cNvPr id="491" name="Google Shape;491;p24"/>
          <p:cNvSpPr/>
          <p:nvPr/>
        </p:nvSpPr>
        <p:spPr>
          <a:xfrm>
            <a:off x="527083" y="823112"/>
            <a:ext cx="11092831"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285750" lvl="0" marL="285750" marR="0" rtl="0" algn="just">
              <a:lnSpc>
                <a:spcPct val="150000"/>
              </a:lnSpc>
              <a:spcBef>
                <a:spcPts val="60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Organic agriculture offers the </a:t>
            </a:r>
            <a:r>
              <a:rPr lang="en-US" sz="2000">
                <a:solidFill>
                  <a:srgbClr val="002060"/>
                </a:solidFill>
                <a:latin typeface="Arial"/>
                <a:ea typeface="Arial"/>
                <a:cs typeface="Arial"/>
                <a:sym typeface="Arial"/>
              </a:rPr>
              <a:t>most sustainable solution </a:t>
            </a:r>
            <a:r>
              <a:rPr lang="en-US" sz="2000">
                <a:solidFill>
                  <a:schemeClr val="dk1"/>
                </a:solidFill>
                <a:latin typeface="Arial"/>
                <a:ea typeface="Arial"/>
                <a:cs typeface="Arial"/>
                <a:sym typeface="Arial"/>
              </a:rPr>
              <a:t>for developing the agriculture sector and </a:t>
            </a:r>
            <a:r>
              <a:rPr lang="en-US" sz="2000">
                <a:solidFill>
                  <a:srgbClr val="002060"/>
                </a:solidFill>
                <a:latin typeface="Arial"/>
                <a:ea typeface="Arial"/>
                <a:cs typeface="Arial"/>
                <a:sym typeface="Arial"/>
              </a:rPr>
              <a:t>provides food security </a:t>
            </a:r>
            <a:r>
              <a:rPr lang="en-US" sz="2000">
                <a:solidFill>
                  <a:schemeClr val="dk1"/>
                </a:solidFill>
                <a:latin typeface="Arial"/>
                <a:ea typeface="Arial"/>
                <a:cs typeface="Arial"/>
                <a:sym typeface="Arial"/>
              </a:rPr>
              <a:t>with the least negative impacts on the environment.</a:t>
            </a:r>
            <a:endParaRPr/>
          </a:p>
          <a:p>
            <a:pPr indent="-285750" lvl="0" marL="285750" marR="0" rtl="0" algn="just">
              <a:lnSpc>
                <a:spcPct val="150000"/>
              </a:lnSpc>
              <a:spcBef>
                <a:spcPts val="600"/>
              </a:spcBef>
              <a:spcAft>
                <a:spcPts val="0"/>
              </a:spcAft>
              <a:buClr>
                <a:srgbClr val="002060"/>
              </a:buClr>
              <a:buSzPts val="2000"/>
              <a:buFont typeface="Noto Sans Symbols"/>
              <a:buChar char="▪"/>
            </a:pPr>
            <a:r>
              <a:rPr lang="en-US" sz="2000">
                <a:solidFill>
                  <a:srgbClr val="002060"/>
                </a:solidFill>
                <a:latin typeface="Arial"/>
                <a:ea typeface="Arial"/>
                <a:cs typeface="Arial"/>
                <a:sym typeface="Arial"/>
              </a:rPr>
              <a:t>Strong policy </a:t>
            </a:r>
            <a:r>
              <a:rPr lang="en-US" sz="2000">
                <a:solidFill>
                  <a:schemeClr val="dk1"/>
                </a:solidFill>
                <a:latin typeface="Arial"/>
                <a:ea typeface="Arial"/>
                <a:cs typeface="Arial"/>
                <a:sym typeface="Arial"/>
              </a:rPr>
              <a:t>is required for the overall framework of the systems approach </a:t>
            </a:r>
            <a:endParaRPr/>
          </a:p>
          <a:p>
            <a:pPr indent="-285750" lvl="0" marL="285750" marR="0" rtl="0" algn="just">
              <a:lnSpc>
                <a:spcPct val="150000"/>
              </a:lnSpc>
              <a:spcBef>
                <a:spcPts val="60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Coordination of research, extension, and farmers to encourage farmers’ participatory research and to educate the farmers about organic </a:t>
            </a:r>
            <a:r>
              <a:rPr i="1" lang="en-US" sz="2000">
                <a:solidFill>
                  <a:schemeClr val="dk1"/>
                </a:solidFill>
                <a:latin typeface="Arial"/>
                <a:ea typeface="Arial"/>
                <a:cs typeface="Arial"/>
                <a:sym typeface="Arial"/>
              </a:rPr>
              <a:t>basmati</a:t>
            </a:r>
            <a:r>
              <a:rPr lang="en-US" sz="2000">
                <a:solidFill>
                  <a:schemeClr val="dk1"/>
                </a:solidFill>
                <a:latin typeface="Arial"/>
                <a:ea typeface="Arial"/>
                <a:cs typeface="Arial"/>
                <a:sym typeface="Arial"/>
              </a:rPr>
              <a:t> rice production</a:t>
            </a:r>
            <a:endParaRPr/>
          </a:p>
          <a:p>
            <a:pPr indent="-285750" lvl="0" marL="285750" marR="0" rtl="0" algn="just">
              <a:lnSpc>
                <a:spcPct val="150000"/>
              </a:lnSpc>
              <a:spcBef>
                <a:spcPts val="600"/>
              </a:spcBef>
              <a:spcAft>
                <a:spcPts val="0"/>
              </a:spcAft>
              <a:buClr>
                <a:srgbClr val="002060"/>
              </a:buClr>
              <a:buSzPts val="2000"/>
              <a:buFont typeface="Noto Sans Symbols"/>
              <a:buChar char="▪"/>
            </a:pPr>
            <a:r>
              <a:rPr lang="en-US" sz="2000">
                <a:solidFill>
                  <a:srgbClr val="002060"/>
                </a:solidFill>
                <a:latin typeface="Arial"/>
                <a:ea typeface="Arial"/>
                <a:cs typeface="Arial"/>
                <a:sym typeface="Arial"/>
              </a:rPr>
              <a:t>Subsidy for critical inputs</a:t>
            </a:r>
            <a:r>
              <a:rPr lang="en-US" sz="2000">
                <a:solidFill>
                  <a:schemeClr val="dk1"/>
                </a:solidFill>
                <a:latin typeface="Arial"/>
                <a:ea typeface="Arial"/>
                <a:cs typeface="Arial"/>
                <a:sym typeface="Arial"/>
              </a:rPr>
              <a:t>, easy and low-interest credits, and farmers-friendly crop insurance policies can help the farmers to include pulses in </a:t>
            </a:r>
            <a:r>
              <a:rPr i="1" lang="en-US" sz="2000">
                <a:solidFill>
                  <a:schemeClr val="dk1"/>
                </a:solidFill>
                <a:latin typeface="Arial"/>
                <a:ea typeface="Arial"/>
                <a:cs typeface="Arial"/>
                <a:sym typeface="Arial"/>
              </a:rPr>
              <a:t>basmati</a:t>
            </a:r>
            <a:r>
              <a:rPr lang="en-US" sz="2000">
                <a:solidFill>
                  <a:schemeClr val="dk1"/>
                </a:solidFill>
                <a:latin typeface="Arial"/>
                <a:ea typeface="Arial"/>
                <a:cs typeface="Arial"/>
                <a:sym typeface="Arial"/>
              </a:rPr>
              <a:t> rice-wheat  with minimum risk and in turn contribute to the well-being of the nation </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92" name="Google Shape;492;p24"/>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493" name="Google Shape;493;p24"/>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494" name="Google Shape;494;p24"/>
          <p:cNvPicPr preferRelativeResize="0"/>
          <p:nvPr/>
        </p:nvPicPr>
        <p:blipFill rotWithShape="1">
          <a:blip r:embed="rId3">
            <a:alphaModFix/>
          </a:blip>
          <a:srcRect b="0" l="0" r="0" t="0"/>
          <a:stretch/>
        </p:blipFill>
        <p:spPr>
          <a:xfrm>
            <a:off x="36151" y="3131"/>
            <a:ext cx="264479" cy="354874"/>
          </a:xfrm>
          <a:prstGeom prst="rect">
            <a:avLst/>
          </a:prstGeom>
          <a:noFill/>
          <a:ln>
            <a:noFill/>
          </a:ln>
        </p:spPr>
      </p:pic>
      <p:pic>
        <p:nvPicPr>
          <p:cNvPr descr="mso79BC" id="495" name="Google Shape;495;p24"/>
          <p:cNvPicPr preferRelativeResize="0"/>
          <p:nvPr/>
        </p:nvPicPr>
        <p:blipFill rotWithShape="1">
          <a:blip r:embed="rId4">
            <a:alphaModFix/>
          </a:blip>
          <a:srcRect b="0" l="0" r="0" t="0"/>
          <a:stretch/>
        </p:blipFill>
        <p:spPr>
          <a:xfrm>
            <a:off x="23988" y="6184313"/>
            <a:ext cx="264479" cy="354874"/>
          </a:xfrm>
          <a:prstGeom prst="rect">
            <a:avLst/>
          </a:prstGeom>
          <a:noFill/>
          <a:ln>
            <a:noFill/>
          </a:ln>
        </p:spPr>
      </p:pic>
      <p:sp>
        <p:nvSpPr>
          <p:cNvPr id="496" name="Google Shape;496;p24"/>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25"/>
          <p:cNvSpPr txBox="1"/>
          <p:nvPr>
            <p:ph type="title"/>
          </p:nvPr>
        </p:nvSpPr>
        <p:spPr>
          <a:xfrm>
            <a:off x="581194" y="68961"/>
            <a:ext cx="11029616" cy="46125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3F3F3F"/>
              </a:buClr>
              <a:buSzPts val="2800"/>
              <a:buFont typeface="Arial"/>
              <a:buNone/>
            </a:pPr>
            <a:r>
              <a:rPr b="1" lang="en-US" cap="none">
                <a:latin typeface="Arial"/>
                <a:ea typeface="Arial"/>
                <a:cs typeface="Arial"/>
                <a:sym typeface="Arial"/>
              </a:rPr>
              <a:t>Field visit to organic </a:t>
            </a:r>
            <a:r>
              <a:rPr b="1" i="1" lang="en-US" cap="none">
                <a:latin typeface="Arial"/>
                <a:ea typeface="Arial"/>
                <a:cs typeface="Arial"/>
                <a:sym typeface="Arial"/>
              </a:rPr>
              <a:t>basmati</a:t>
            </a:r>
            <a:r>
              <a:rPr b="1" lang="en-US" cap="none">
                <a:latin typeface="Arial"/>
                <a:ea typeface="Arial"/>
                <a:cs typeface="Arial"/>
                <a:sym typeface="Arial"/>
              </a:rPr>
              <a:t> rice farm</a:t>
            </a:r>
            <a:endParaRPr/>
          </a:p>
        </p:txBody>
      </p:sp>
      <p:sp>
        <p:nvSpPr>
          <p:cNvPr id="502" name="Google Shape;502;p2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03" name="Google Shape;503;p25"/>
          <p:cNvPicPr preferRelativeResize="0"/>
          <p:nvPr>
            <p:ph idx="2" type="dgm"/>
          </p:nvPr>
        </p:nvPicPr>
        <p:blipFill rotWithShape="1">
          <a:blip r:embed="rId3">
            <a:alphaModFix/>
          </a:blip>
          <a:srcRect b="14609" l="0" r="18427" t="19112"/>
          <a:stretch/>
        </p:blipFill>
        <p:spPr>
          <a:xfrm>
            <a:off x="701367" y="3623193"/>
            <a:ext cx="4703913" cy="3085054"/>
          </a:xfrm>
          <a:prstGeom prst="rect">
            <a:avLst/>
          </a:prstGeom>
          <a:solidFill>
            <a:schemeClr val="accent2"/>
          </a:solidFill>
          <a:ln>
            <a:noFill/>
          </a:ln>
        </p:spPr>
      </p:pic>
      <p:pic>
        <p:nvPicPr>
          <p:cNvPr id="504" name="Google Shape;504;p25"/>
          <p:cNvPicPr preferRelativeResize="0"/>
          <p:nvPr>
            <p:ph idx="3" type="dgm"/>
          </p:nvPr>
        </p:nvPicPr>
        <p:blipFill rotWithShape="1">
          <a:blip r:embed="rId4">
            <a:alphaModFix/>
          </a:blip>
          <a:srcRect b="0" l="0" r="0" t="23077"/>
          <a:stretch/>
        </p:blipFill>
        <p:spPr>
          <a:xfrm>
            <a:off x="701366" y="597407"/>
            <a:ext cx="4703914" cy="2958593"/>
          </a:xfrm>
          <a:prstGeom prst="rect">
            <a:avLst/>
          </a:prstGeom>
          <a:noFill/>
          <a:ln>
            <a:noFill/>
          </a:ln>
        </p:spPr>
      </p:pic>
      <p:pic>
        <p:nvPicPr>
          <p:cNvPr id="505" name="Google Shape;505;p25"/>
          <p:cNvPicPr preferRelativeResize="0"/>
          <p:nvPr>
            <p:ph idx="4" type="dgm"/>
          </p:nvPr>
        </p:nvPicPr>
        <p:blipFill rotWithShape="1">
          <a:blip r:embed="rId5">
            <a:alphaModFix/>
          </a:blip>
          <a:srcRect b="7692" l="0" r="0" t="26923"/>
          <a:stretch/>
        </p:blipFill>
        <p:spPr>
          <a:xfrm>
            <a:off x="6144524" y="629939"/>
            <a:ext cx="5171634" cy="2805311"/>
          </a:xfrm>
          <a:prstGeom prst="rect">
            <a:avLst/>
          </a:prstGeom>
          <a:solidFill>
            <a:schemeClr val="accent2"/>
          </a:solidFill>
          <a:ln>
            <a:noFill/>
          </a:ln>
        </p:spPr>
      </p:pic>
      <p:pic>
        <p:nvPicPr>
          <p:cNvPr descr="G:\DATA 24_05_2021\Latest Shivay_23_01_2019\Photos\Kharif_2020_Minister visit\MoS_Agriculture\CPL Job 20-108 (65).JPG" id="506" name="Google Shape;506;p25"/>
          <p:cNvPicPr preferRelativeResize="0"/>
          <p:nvPr>
            <p:ph idx="5" type="dgm"/>
          </p:nvPr>
        </p:nvPicPr>
        <p:blipFill rotWithShape="1">
          <a:blip r:embed="rId6">
            <a:alphaModFix/>
          </a:blip>
          <a:srcRect b="0" l="0" r="0" t="0"/>
          <a:stretch/>
        </p:blipFill>
        <p:spPr>
          <a:xfrm>
            <a:off x="6144525" y="3462063"/>
            <a:ext cx="5171633" cy="3246183"/>
          </a:xfrm>
          <a:prstGeom prst="rect">
            <a:avLst/>
          </a:prstGeom>
          <a:noFill/>
          <a:ln>
            <a:noFill/>
          </a:ln>
        </p:spPr>
      </p:pic>
      <p:sp>
        <p:nvSpPr>
          <p:cNvPr id="507" name="Google Shape;507;p25"/>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 DIVISION OF AGRONOMY, ICAR-IARI, NEW DELHI</a:t>
            </a:r>
            <a:endParaRPr/>
          </a:p>
        </p:txBody>
      </p:sp>
      <p:pic>
        <p:nvPicPr>
          <p:cNvPr descr="C:\Users\AMGAIN\Desktop\250px-ICAR_logo.JPG" id="508" name="Google Shape;508;p25"/>
          <p:cNvPicPr preferRelativeResize="0"/>
          <p:nvPr/>
        </p:nvPicPr>
        <p:blipFill rotWithShape="1">
          <a:blip r:embed="rId7">
            <a:alphaModFix/>
          </a:blip>
          <a:srcRect b="0" l="0" r="0" t="0"/>
          <a:stretch/>
        </p:blipFill>
        <p:spPr>
          <a:xfrm>
            <a:off x="36151" y="3131"/>
            <a:ext cx="264479" cy="354874"/>
          </a:xfrm>
          <a:prstGeom prst="rect">
            <a:avLst/>
          </a:prstGeom>
          <a:noFill/>
          <a:ln>
            <a:noFill/>
          </a:ln>
        </p:spPr>
      </p:pic>
      <p:pic>
        <p:nvPicPr>
          <p:cNvPr descr="mso79BC" id="509" name="Google Shape;509;p25"/>
          <p:cNvPicPr preferRelativeResize="0"/>
          <p:nvPr/>
        </p:nvPicPr>
        <p:blipFill rotWithShape="1">
          <a:blip r:embed="rId8">
            <a:alphaModFix/>
          </a:blip>
          <a:srcRect b="0" l="0" r="0" t="0"/>
          <a:stretch/>
        </p:blipFill>
        <p:spPr>
          <a:xfrm>
            <a:off x="23988" y="6184313"/>
            <a:ext cx="264479" cy="354874"/>
          </a:xfrm>
          <a:prstGeom prst="rect">
            <a:avLst/>
          </a:prstGeom>
          <a:noFill/>
          <a:ln>
            <a:noFill/>
          </a:ln>
        </p:spPr>
      </p:pic>
      <p:sp>
        <p:nvSpPr>
          <p:cNvPr id="510" name="Google Shape;510;p25"/>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511" name="Google Shape;511;p25"/>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26"/>
          <p:cNvSpPr txBox="1"/>
          <p:nvPr>
            <p:ph type="title"/>
          </p:nvPr>
        </p:nvSpPr>
        <p:spPr>
          <a:xfrm>
            <a:off x="552756" y="895350"/>
            <a:ext cx="6295719" cy="1866899"/>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3F3F3F"/>
              </a:buClr>
              <a:buSzPts val="8000"/>
              <a:buFont typeface="Gill Sans"/>
              <a:buNone/>
            </a:pPr>
            <a:r>
              <a:rPr lang="en-US" sz="8000"/>
              <a:t>THANK YOU</a:t>
            </a:r>
            <a:endParaRPr/>
          </a:p>
        </p:txBody>
      </p:sp>
      <p:sp>
        <p:nvSpPr>
          <p:cNvPr id="517" name="Google Shape;517;p2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8" name="Google Shape;518;p26"/>
          <p:cNvSpPr txBox="1"/>
          <p:nvPr/>
        </p:nvSpPr>
        <p:spPr>
          <a:xfrm>
            <a:off x="0" y="6550223"/>
            <a:ext cx="12192000" cy="307777"/>
          </a:xfrm>
          <a:prstGeom prst="rect">
            <a:avLst/>
          </a:prstGeom>
          <a:solidFill>
            <a:srgbClr val="00B050"/>
          </a:solidFill>
          <a:ln cap="rnd" cmpd="sng" w="12700">
            <a:solidFill>
              <a:srgbClr val="9AB8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pic>
        <p:nvPicPr>
          <p:cNvPr id="519" name="Google Shape;519;p26"/>
          <p:cNvPicPr preferRelativeResize="0"/>
          <p:nvPr/>
        </p:nvPicPr>
        <p:blipFill rotWithShape="1">
          <a:blip r:embed="rId3">
            <a:alphaModFix/>
          </a:blip>
          <a:srcRect b="0" l="0" r="0" t="0"/>
          <a:stretch/>
        </p:blipFill>
        <p:spPr>
          <a:xfrm>
            <a:off x="0" y="3362185"/>
            <a:ext cx="12192000" cy="2714624"/>
          </a:xfrm>
          <a:prstGeom prst="rect">
            <a:avLst/>
          </a:prstGeom>
          <a:noFill/>
          <a:ln>
            <a:noFill/>
          </a:ln>
        </p:spPr>
      </p:pic>
      <p:sp>
        <p:nvSpPr>
          <p:cNvPr id="520" name="Google Shape;520;p26"/>
          <p:cNvSpPr/>
          <p:nvPr/>
        </p:nvSpPr>
        <p:spPr>
          <a:xfrm>
            <a:off x="11462322" y="6587166"/>
            <a:ext cx="508005"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Principles for sustainable rice production as defined by the... | Download  Scientific Diagram" id="148" name="Google Shape;148;p3"/>
          <p:cNvPicPr preferRelativeResize="0"/>
          <p:nvPr/>
        </p:nvPicPr>
        <p:blipFill rotWithShape="1">
          <a:blip r:embed="rId3">
            <a:alphaModFix/>
          </a:blip>
          <a:srcRect b="0" l="0" r="0" t="0"/>
          <a:stretch/>
        </p:blipFill>
        <p:spPr>
          <a:xfrm>
            <a:off x="2064528" y="1259138"/>
            <a:ext cx="7343421" cy="4682512"/>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49" name="Google Shape;149;p3"/>
          <p:cNvSpPr/>
          <p:nvPr/>
        </p:nvSpPr>
        <p:spPr>
          <a:xfrm>
            <a:off x="450166" y="160559"/>
            <a:ext cx="11408899" cy="830997"/>
          </a:xfrm>
          <a:prstGeom prst="rect">
            <a:avLst/>
          </a:prstGeom>
          <a:solidFill>
            <a:schemeClr val="accent2"/>
          </a:solidFill>
          <a:ln cap="rnd" cmpd="sng" w="254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Principles for sustainable rice production as defined by the Sustainable Rice Platform</a:t>
            </a:r>
            <a:endParaRPr b="1" sz="2400">
              <a:solidFill>
                <a:schemeClr val="dk1"/>
              </a:solidFill>
              <a:latin typeface="Arial"/>
              <a:ea typeface="Arial"/>
              <a:cs typeface="Arial"/>
              <a:sym typeface="Arial"/>
            </a:endParaRPr>
          </a:p>
        </p:txBody>
      </p:sp>
      <p:sp>
        <p:nvSpPr>
          <p:cNvPr id="150" name="Google Shape;150;p3"/>
          <p:cNvSpPr/>
          <p:nvPr/>
        </p:nvSpPr>
        <p:spPr>
          <a:xfrm>
            <a:off x="7538720" y="5860611"/>
            <a:ext cx="453136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1800">
                <a:solidFill>
                  <a:schemeClr val="dk1"/>
                </a:solidFill>
                <a:latin typeface="Gill Sans"/>
                <a:ea typeface="Gill Sans"/>
                <a:cs typeface="Gill Sans"/>
                <a:sym typeface="Gill Sans"/>
              </a:rPr>
            </a:br>
            <a:r>
              <a:rPr lang="en-US" sz="1800">
                <a:solidFill>
                  <a:schemeClr val="dk1"/>
                </a:solidFill>
                <a:latin typeface="Times New Roman"/>
                <a:ea typeface="Times New Roman"/>
                <a:cs typeface="Times New Roman"/>
                <a:sym typeface="Times New Roman"/>
              </a:rPr>
              <a:t>Source: The Sustainable Rice Platform (2017)</a:t>
            </a:r>
            <a:endParaRPr sz="1800">
              <a:solidFill>
                <a:schemeClr val="dk1"/>
              </a:solidFill>
              <a:latin typeface="Times New Roman"/>
              <a:ea typeface="Times New Roman"/>
              <a:cs typeface="Times New Roman"/>
              <a:sym typeface="Times New Roman"/>
            </a:endParaRPr>
          </a:p>
        </p:txBody>
      </p:sp>
      <p:sp>
        <p:nvSpPr>
          <p:cNvPr id="151" name="Google Shape;151;p3"/>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152" name="Google Shape;152;p3"/>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E0F11"/>
                </a:solidFill>
                <a:latin typeface="Arial"/>
                <a:ea typeface="Arial"/>
                <a:cs typeface="Arial"/>
                <a:sym typeface="Arial"/>
              </a:rPr>
              <a:t> DIVISION OF AGRONOMY, ICAR-IARI, NEW DELHI</a:t>
            </a:r>
            <a:endParaRPr/>
          </a:p>
        </p:txBody>
      </p:sp>
      <p:pic>
        <p:nvPicPr>
          <p:cNvPr descr="C:\Users\AMGAIN\Desktop\250px-ICAR_logo.JPG" id="153" name="Google Shape;153;p3"/>
          <p:cNvPicPr preferRelativeResize="0"/>
          <p:nvPr/>
        </p:nvPicPr>
        <p:blipFill rotWithShape="1">
          <a:blip r:embed="rId4">
            <a:alphaModFix/>
          </a:blip>
          <a:srcRect b="0" l="0" r="0" t="0"/>
          <a:stretch/>
        </p:blipFill>
        <p:spPr>
          <a:xfrm>
            <a:off x="36151" y="3131"/>
            <a:ext cx="264479" cy="354874"/>
          </a:xfrm>
          <a:prstGeom prst="rect">
            <a:avLst/>
          </a:prstGeom>
          <a:noFill/>
          <a:ln>
            <a:noFill/>
          </a:ln>
        </p:spPr>
      </p:pic>
      <p:pic>
        <p:nvPicPr>
          <p:cNvPr descr="mso79BC" id="154" name="Google Shape;154;p3"/>
          <p:cNvPicPr preferRelativeResize="0"/>
          <p:nvPr/>
        </p:nvPicPr>
        <p:blipFill rotWithShape="1">
          <a:blip r:embed="rId5">
            <a:alphaModFix/>
          </a:blip>
          <a:srcRect b="0" l="0" r="0" t="0"/>
          <a:stretch/>
        </p:blipFill>
        <p:spPr>
          <a:xfrm>
            <a:off x="23988" y="6184313"/>
            <a:ext cx="264479" cy="354874"/>
          </a:xfrm>
          <a:prstGeom prst="rect">
            <a:avLst/>
          </a:prstGeom>
          <a:noFill/>
          <a:ln>
            <a:noFill/>
          </a:ln>
        </p:spPr>
      </p:pic>
      <p:sp>
        <p:nvSpPr>
          <p:cNvPr id="155" name="Google Shape;155;p3"/>
          <p:cNvSpPr/>
          <p:nvPr/>
        </p:nvSpPr>
        <p:spPr>
          <a:xfrm>
            <a:off x="11462323" y="6587166"/>
            <a:ext cx="350986"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nvSpPr>
        <p:spPr>
          <a:xfrm>
            <a:off x="0" y="6550223"/>
            <a:ext cx="12192000" cy="307777"/>
          </a:xfrm>
          <a:prstGeom prst="rect">
            <a:avLst/>
          </a:prstGeom>
          <a:solidFill>
            <a:srgbClr val="00B050"/>
          </a:solidFill>
          <a:ln cap="rnd" cmpd="sng" w="1270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162" name="Google Shape;162;p4"/>
          <p:cNvSpPr/>
          <p:nvPr/>
        </p:nvSpPr>
        <p:spPr>
          <a:xfrm>
            <a:off x="486904" y="1141169"/>
            <a:ext cx="11218192" cy="552458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Organic agriculture is a holistic strategy to </a:t>
            </a:r>
            <a:r>
              <a:rPr lang="en-US" sz="2400">
                <a:solidFill>
                  <a:srgbClr val="002060"/>
                </a:solidFill>
                <a:latin typeface="Arial"/>
                <a:ea typeface="Arial"/>
                <a:cs typeface="Arial"/>
                <a:sym typeface="Arial"/>
              </a:rPr>
              <a:t>restore soil fertility</a:t>
            </a:r>
            <a:r>
              <a:rPr lang="en-US" sz="2400">
                <a:solidFill>
                  <a:schemeClr val="dk1"/>
                </a:solidFill>
                <a:latin typeface="Arial"/>
                <a:ea typeface="Arial"/>
                <a:cs typeface="Arial"/>
                <a:sym typeface="Arial"/>
              </a:rPr>
              <a:t>, improve the build-up of </a:t>
            </a:r>
            <a:r>
              <a:rPr lang="en-US" sz="2400">
                <a:solidFill>
                  <a:srgbClr val="002060"/>
                </a:solidFill>
                <a:latin typeface="Arial"/>
                <a:ea typeface="Arial"/>
                <a:cs typeface="Arial"/>
                <a:sym typeface="Arial"/>
              </a:rPr>
              <a:t>soil organic matter, and </a:t>
            </a:r>
            <a:r>
              <a:rPr lang="en-US" sz="2400">
                <a:solidFill>
                  <a:schemeClr val="dk1"/>
                </a:solidFill>
                <a:latin typeface="Arial"/>
                <a:ea typeface="Arial"/>
                <a:cs typeface="Arial"/>
                <a:sym typeface="Arial"/>
              </a:rPr>
              <a:t>enhance nutrient uptake and concentration in grains. </a:t>
            </a:r>
            <a:endParaRPr/>
          </a:p>
          <a:p>
            <a:pPr indent="-342900" lvl="0" marL="342900" marR="0" rtl="0" algn="just">
              <a:spcBef>
                <a:spcPts val="180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The inclusion of </a:t>
            </a:r>
            <a:r>
              <a:rPr lang="en-US" sz="2400">
                <a:solidFill>
                  <a:srgbClr val="002060"/>
                </a:solidFill>
                <a:latin typeface="Arial"/>
                <a:ea typeface="Arial"/>
                <a:cs typeface="Arial"/>
                <a:sym typeface="Arial"/>
              </a:rPr>
              <a:t>legumes as green manure </a:t>
            </a:r>
            <a:r>
              <a:rPr lang="en-US" sz="2400">
                <a:solidFill>
                  <a:schemeClr val="dk1"/>
                </a:solidFill>
                <a:latin typeface="Arial"/>
                <a:ea typeface="Arial"/>
                <a:cs typeface="Arial"/>
                <a:sym typeface="Arial"/>
              </a:rPr>
              <a:t>in the RWCS has been reported to improve soil </a:t>
            </a:r>
            <a:r>
              <a:rPr lang="en-US" sz="2400">
                <a:solidFill>
                  <a:srgbClr val="002060"/>
                </a:solidFill>
                <a:latin typeface="Arial"/>
                <a:ea typeface="Arial"/>
                <a:cs typeface="Arial"/>
                <a:sym typeface="Arial"/>
              </a:rPr>
              <a:t>physicochemical properties</a:t>
            </a:r>
            <a:r>
              <a:rPr lang="en-US" sz="2400">
                <a:solidFill>
                  <a:schemeClr val="dk1"/>
                </a:solidFill>
                <a:latin typeface="Arial"/>
                <a:ea typeface="Arial"/>
                <a:cs typeface="Arial"/>
                <a:sym typeface="Arial"/>
              </a:rPr>
              <a:t>, macro and micronutrient availability in the soil (Dhaliwal et al. 2019)</a:t>
            </a:r>
            <a:endParaRPr/>
          </a:p>
          <a:p>
            <a:pPr indent="-342900" lvl="0" marL="342900" marR="0" rtl="0" algn="just">
              <a:spcBef>
                <a:spcPts val="180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India has exported </a:t>
            </a:r>
            <a:r>
              <a:rPr lang="en-US" sz="2400">
                <a:solidFill>
                  <a:srgbClr val="002060"/>
                </a:solidFill>
                <a:latin typeface="Arial"/>
                <a:ea typeface="Arial"/>
                <a:cs typeface="Arial"/>
                <a:sym typeface="Arial"/>
              </a:rPr>
              <a:t>4.558 million tonnes </a:t>
            </a:r>
            <a:r>
              <a:rPr lang="en-US" sz="2400">
                <a:solidFill>
                  <a:schemeClr val="dk1"/>
                </a:solidFill>
                <a:latin typeface="Arial"/>
                <a:ea typeface="Arial"/>
                <a:cs typeface="Arial"/>
                <a:sym typeface="Arial"/>
              </a:rPr>
              <a:t>of </a:t>
            </a:r>
            <a:r>
              <a:rPr i="1" lang="en-US" sz="2400">
                <a:solidFill>
                  <a:schemeClr val="dk1"/>
                </a:solidFill>
                <a:latin typeface="Arial"/>
                <a:ea typeface="Arial"/>
                <a:cs typeface="Arial"/>
                <a:sym typeface="Arial"/>
              </a:rPr>
              <a:t>Basmati</a:t>
            </a:r>
            <a:r>
              <a:rPr lang="en-US" sz="2400">
                <a:solidFill>
                  <a:schemeClr val="dk1"/>
                </a:solidFill>
                <a:latin typeface="Arial"/>
                <a:ea typeface="Arial"/>
                <a:cs typeface="Arial"/>
                <a:sym typeface="Arial"/>
              </a:rPr>
              <a:t> rice to the world, worth of </a:t>
            </a:r>
            <a:r>
              <a:rPr lang="en-US" sz="2400">
                <a:solidFill>
                  <a:srgbClr val="002060"/>
                </a:solidFill>
                <a:latin typeface="Arial"/>
                <a:ea typeface="Arial"/>
                <a:cs typeface="Arial"/>
                <a:sym typeface="Arial"/>
              </a:rPr>
              <a:t>4,787.5 million US $</a:t>
            </a:r>
            <a:r>
              <a:rPr lang="en-US" sz="2400">
                <a:solidFill>
                  <a:schemeClr val="dk1"/>
                </a:solidFill>
                <a:latin typeface="Arial"/>
                <a:ea typeface="Arial"/>
                <a:cs typeface="Arial"/>
                <a:sym typeface="Arial"/>
              </a:rPr>
              <a:t> during the year 2022-23.  </a:t>
            </a:r>
            <a:endParaRPr/>
          </a:p>
          <a:p>
            <a:pPr indent="-342900" lvl="0" marL="342900" marR="0" rtl="0" algn="just">
              <a:spcBef>
                <a:spcPts val="180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Major export destination countries were Saudi Arab, Iran, Iraq, United Arab EMTs, and Yemen Republic, etc. </a:t>
            </a:r>
            <a:r>
              <a:rPr lang="en-US" sz="2400">
                <a:solidFill>
                  <a:srgbClr val="000000"/>
                </a:solidFill>
                <a:latin typeface="Arial"/>
                <a:ea typeface="Arial"/>
                <a:cs typeface="Arial"/>
                <a:sym typeface="Arial"/>
              </a:rPr>
              <a:t> </a:t>
            </a:r>
            <a:r>
              <a:rPr lang="en-US" sz="2400">
                <a:solidFill>
                  <a:srgbClr val="0000CC"/>
                </a:solidFill>
                <a:latin typeface="Arial"/>
                <a:ea typeface="Arial"/>
                <a:cs typeface="Arial"/>
                <a:sym typeface="Arial"/>
              </a:rPr>
              <a:t>(https://apeda.gov.in/apedawebsite)</a:t>
            </a:r>
            <a:r>
              <a:rPr lang="en-US" sz="2400">
                <a:solidFill>
                  <a:srgbClr val="000000"/>
                </a:solidFill>
                <a:latin typeface="Arial"/>
                <a:ea typeface="Arial"/>
                <a:cs typeface="Arial"/>
                <a:sym typeface="Arial"/>
              </a:rPr>
              <a:t>.</a:t>
            </a:r>
            <a:r>
              <a:rPr lang="en-US" sz="2400">
                <a:solidFill>
                  <a:schemeClr val="dk1"/>
                </a:solidFill>
                <a:latin typeface="Arial"/>
                <a:ea typeface="Arial"/>
                <a:cs typeface="Arial"/>
                <a:sym typeface="Arial"/>
              </a:rPr>
              <a:t> </a:t>
            </a:r>
            <a:endParaRPr/>
          </a:p>
          <a:p>
            <a:pPr indent="0" lvl="0" marL="0" marR="0" rtl="0" algn="just">
              <a:spcBef>
                <a:spcPts val="1800"/>
              </a:spcBef>
              <a:spcAft>
                <a:spcPts val="0"/>
              </a:spcAft>
              <a:buNone/>
            </a:pPr>
            <a:r>
              <a:t/>
            </a:r>
            <a:endParaRPr sz="2400">
              <a:solidFill>
                <a:schemeClr val="dk1"/>
              </a:solidFill>
              <a:latin typeface="Arial"/>
              <a:ea typeface="Arial"/>
              <a:cs typeface="Arial"/>
              <a:sym typeface="Arial"/>
            </a:endParaRPr>
          </a:p>
          <a:p>
            <a:pPr indent="0" lvl="0" marL="0" marR="0" rtl="0" algn="just">
              <a:spcBef>
                <a:spcPts val="600"/>
              </a:spcBef>
              <a:spcAft>
                <a:spcPts val="0"/>
              </a:spcAft>
              <a:buNone/>
            </a:pPr>
            <a:r>
              <a:t/>
            </a:r>
            <a:endParaRPr sz="2400">
              <a:solidFill>
                <a:schemeClr val="dk1"/>
              </a:solidFill>
              <a:latin typeface="Arial"/>
              <a:ea typeface="Arial"/>
              <a:cs typeface="Arial"/>
              <a:sym typeface="Arial"/>
            </a:endParaRPr>
          </a:p>
        </p:txBody>
      </p:sp>
      <p:sp>
        <p:nvSpPr>
          <p:cNvPr id="163" name="Google Shape;163;p4"/>
          <p:cNvSpPr txBox="1"/>
          <p:nvPr/>
        </p:nvSpPr>
        <p:spPr>
          <a:xfrm>
            <a:off x="518179" y="56376"/>
            <a:ext cx="751447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Black"/>
                <a:ea typeface="Arial Black"/>
                <a:cs typeface="Arial Black"/>
                <a:sym typeface="Arial Black"/>
              </a:rPr>
              <a:t>Why Organic Farming in Rice?</a:t>
            </a:r>
            <a:endParaRPr/>
          </a:p>
        </p:txBody>
      </p:sp>
      <p:sp>
        <p:nvSpPr>
          <p:cNvPr id="164" name="Google Shape;164;p4"/>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E0F11"/>
                </a:solidFill>
                <a:latin typeface="Arial"/>
                <a:ea typeface="Arial"/>
                <a:cs typeface="Arial"/>
                <a:sym typeface="Arial"/>
              </a:rPr>
              <a:t> DIVISION OF AGRONOMY, ICAR-IARI, NEW DELHI</a:t>
            </a:r>
            <a:endParaRPr/>
          </a:p>
        </p:txBody>
      </p:sp>
      <p:pic>
        <p:nvPicPr>
          <p:cNvPr descr="C:\Users\AMGAIN\Desktop\250px-ICAR_logo.JPG" id="165" name="Google Shape;165;p4"/>
          <p:cNvPicPr preferRelativeResize="0"/>
          <p:nvPr/>
        </p:nvPicPr>
        <p:blipFill rotWithShape="1">
          <a:blip r:embed="rId3">
            <a:alphaModFix/>
          </a:blip>
          <a:srcRect b="0" l="0" r="0" t="0"/>
          <a:stretch/>
        </p:blipFill>
        <p:spPr>
          <a:xfrm>
            <a:off x="36151" y="3131"/>
            <a:ext cx="264479" cy="354874"/>
          </a:xfrm>
          <a:prstGeom prst="rect">
            <a:avLst/>
          </a:prstGeom>
          <a:noFill/>
          <a:ln>
            <a:noFill/>
          </a:ln>
        </p:spPr>
      </p:pic>
      <p:pic>
        <p:nvPicPr>
          <p:cNvPr descr="mso79BC" id="166" name="Google Shape;166;p4"/>
          <p:cNvPicPr preferRelativeResize="0"/>
          <p:nvPr/>
        </p:nvPicPr>
        <p:blipFill rotWithShape="1">
          <a:blip r:embed="rId4">
            <a:alphaModFix/>
          </a:blip>
          <a:srcRect b="0" l="0" r="0" t="0"/>
          <a:stretch/>
        </p:blipFill>
        <p:spPr>
          <a:xfrm>
            <a:off x="23988" y="6184313"/>
            <a:ext cx="264479" cy="354874"/>
          </a:xfrm>
          <a:prstGeom prst="rect">
            <a:avLst/>
          </a:prstGeom>
          <a:noFill/>
          <a:ln>
            <a:noFill/>
          </a:ln>
        </p:spPr>
      </p:pic>
      <p:sp>
        <p:nvSpPr>
          <p:cNvPr id="167" name="Google Shape;167;p4"/>
          <p:cNvSpPr/>
          <p:nvPr/>
        </p:nvSpPr>
        <p:spPr>
          <a:xfrm>
            <a:off x="11462323" y="6587166"/>
            <a:ext cx="350986"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5"/>
          <p:cNvPicPr preferRelativeResize="0"/>
          <p:nvPr/>
        </p:nvPicPr>
        <p:blipFill rotWithShape="1">
          <a:blip r:embed="rId3">
            <a:alphaModFix/>
          </a:blip>
          <a:srcRect b="11583" l="0" r="0" t="14066"/>
          <a:stretch/>
        </p:blipFill>
        <p:spPr>
          <a:xfrm>
            <a:off x="946062" y="789750"/>
            <a:ext cx="10299876" cy="5394563"/>
          </a:xfrm>
          <a:prstGeom prst="rect">
            <a:avLst/>
          </a:prstGeom>
          <a:noFill/>
          <a:ln>
            <a:noFill/>
          </a:ln>
        </p:spPr>
      </p:pic>
      <p:sp>
        <p:nvSpPr>
          <p:cNvPr id="173" name="Google Shape;173;p5"/>
          <p:cNvSpPr/>
          <p:nvPr/>
        </p:nvSpPr>
        <p:spPr>
          <a:xfrm>
            <a:off x="7695587" y="6248333"/>
            <a:ext cx="410332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Source: Global landscapes forum (2023)</a:t>
            </a:r>
            <a:endParaRPr/>
          </a:p>
        </p:txBody>
      </p:sp>
      <p:sp>
        <p:nvSpPr>
          <p:cNvPr descr="data:image/png;base64,iVBORw0KGgoAAAANSUhEUgAAABAAAAAQCAYAAAAf8/9hAAACP0lEQVQ4ja2STWicZRSFn/O+M5nMN2lFMaBQiqtUCdXsdCEIdiEYEARDk7SWulAJNClKdJOF2aggkdAy+UEFxVQTCKJ0kYYuGikEim6iCEFTaLsoCgYJJJlvksx8p4tJINaACz27e+E+i3Mf+I/Rgdvh4VB8+NenhTocXCDznXSnusBb3639KyAp975oMSpo2783VMDlNCm8x2tfVA8EFMd7+mUugGS4JbQAWdXoCcFzQLBZTNP4Au9MbQLEvePmsZ5nA5oBgZgUVA0vgaat7HcyzUu0STyZz2eP7Mz9chkg7AECOgFcdeaPbJ4HOoVHbR+Sw6YCH9StEUMKOlsYP30MQIXyybYso9gYwlbY0hEHK5jDddeWQ8w9FGAS1I79E+IH0OuGEYuJEBQv5WNcyse4FGv6VLn6Rgx6ORB+2x6YXQ7oFOhxwIYFmcXd8gZlZgL4psXKbtWyYxHT55D9yJevJsBR5M+B+RhzH5psDbwMXkbcbnzhYldrEvN/GNJ0Y+PRpFS6YNGsLEwRPNeA+5vKuelXGOtqod4UKJRS3vxkp1HiwOyfNt8LSsVSyxDi2zRX66v0f3Ulpm4FbhhCU7mnPSG3mkT/VahuPPa3L5DVh4CaxLugDniwArA+OL1q9LGsn3PSPKgA/mzr/Ncr/xApKfe+gZhogH3X0jWZTcxTiGcAGRbSrZ1O3p5ND1S5udx9IiiMAsfvU3ld9mhltfY+w7PbB6q8L0oudndI6nAMBeq1O5UHmq5zpqHv/5p7LrHmtSjNR5wAAAAASUVORK5CYII=" id="174" name="Google Shape;174;p5"/>
          <p:cNvSpPr/>
          <p:nvPr/>
        </p:nvSpPr>
        <p:spPr>
          <a:xfrm>
            <a:off x="156633" y="992717"/>
            <a:ext cx="406400" cy="406400"/>
          </a:xfrm>
          <a:prstGeom prst="rect">
            <a:avLst/>
          </a:pr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75" name="Google Shape;175;p5"/>
          <p:cNvSpPr/>
          <p:nvPr/>
        </p:nvSpPr>
        <p:spPr>
          <a:xfrm>
            <a:off x="434109" y="166137"/>
            <a:ext cx="11364805" cy="461665"/>
          </a:xfrm>
          <a:prstGeom prst="rect">
            <a:avLst/>
          </a:prstGeom>
          <a:solidFill>
            <a:schemeClr val="lt1"/>
          </a:solidFill>
          <a:ln cap="rnd" cmpd="sng" w="22225">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Times New Roman"/>
                <a:ea typeface="Times New Roman"/>
                <a:cs typeface="Times New Roman"/>
                <a:sym typeface="Times New Roman"/>
              </a:rPr>
              <a:t>The 4 Principles of Organic farming</a:t>
            </a:r>
            <a:endParaRPr/>
          </a:p>
        </p:txBody>
      </p:sp>
      <p:sp>
        <p:nvSpPr>
          <p:cNvPr id="176" name="Google Shape;176;p5"/>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177" name="Google Shape;177;p5"/>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E0F11"/>
                </a:solidFill>
                <a:latin typeface="Arial"/>
                <a:ea typeface="Arial"/>
                <a:cs typeface="Arial"/>
                <a:sym typeface="Arial"/>
              </a:rPr>
              <a:t> DIVISION OF AGRONOMY, ICAR-IARI, NEW DELHI</a:t>
            </a:r>
            <a:endParaRPr/>
          </a:p>
        </p:txBody>
      </p:sp>
      <p:pic>
        <p:nvPicPr>
          <p:cNvPr descr="C:\Users\AMGAIN\Desktop\250px-ICAR_logo.JPG" id="178" name="Google Shape;178;p5"/>
          <p:cNvPicPr preferRelativeResize="0"/>
          <p:nvPr/>
        </p:nvPicPr>
        <p:blipFill rotWithShape="1">
          <a:blip r:embed="rId4">
            <a:alphaModFix/>
          </a:blip>
          <a:srcRect b="0" l="0" r="0" t="0"/>
          <a:stretch/>
        </p:blipFill>
        <p:spPr>
          <a:xfrm>
            <a:off x="36151" y="3131"/>
            <a:ext cx="264479" cy="354874"/>
          </a:xfrm>
          <a:prstGeom prst="rect">
            <a:avLst/>
          </a:prstGeom>
          <a:noFill/>
          <a:ln>
            <a:noFill/>
          </a:ln>
        </p:spPr>
      </p:pic>
      <p:pic>
        <p:nvPicPr>
          <p:cNvPr descr="mso79BC" id="179" name="Google Shape;179;p5"/>
          <p:cNvPicPr preferRelativeResize="0"/>
          <p:nvPr/>
        </p:nvPicPr>
        <p:blipFill rotWithShape="1">
          <a:blip r:embed="rId5">
            <a:alphaModFix/>
          </a:blip>
          <a:srcRect b="0" l="0" r="0" t="0"/>
          <a:stretch/>
        </p:blipFill>
        <p:spPr>
          <a:xfrm>
            <a:off x="23988" y="6184313"/>
            <a:ext cx="264479" cy="354874"/>
          </a:xfrm>
          <a:prstGeom prst="rect">
            <a:avLst/>
          </a:prstGeom>
          <a:noFill/>
          <a:ln>
            <a:noFill/>
          </a:ln>
        </p:spPr>
      </p:pic>
      <p:sp>
        <p:nvSpPr>
          <p:cNvPr id="180" name="Google Shape;180;p5"/>
          <p:cNvSpPr/>
          <p:nvPr/>
        </p:nvSpPr>
        <p:spPr>
          <a:xfrm>
            <a:off x="11462323" y="6587166"/>
            <a:ext cx="350986"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6"/>
          <p:cNvSpPr txBox="1"/>
          <p:nvPr/>
        </p:nvSpPr>
        <p:spPr>
          <a:xfrm>
            <a:off x="11406979" y="293181"/>
            <a:ext cx="524503"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Arial"/>
              <a:ea typeface="Arial"/>
              <a:cs typeface="Arial"/>
              <a:sym typeface="Arial"/>
            </a:endParaRPr>
          </a:p>
        </p:txBody>
      </p:sp>
      <p:sp>
        <p:nvSpPr>
          <p:cNvPr id="186" name="Google Shape;186;p6"/>
          <p:cNvSpPr txBox="1"/>
          <p:nvPr/>
        </p:nvSpPr>
        <p:spPr>
          <a:xfrm>
            <a:off x="5697502" y="6262701"/>
            <a:ext cx="623398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02060"/>
                </a:solidFill>
                <a:latin typeface="Arial"/>
                <a:ea typeface="Arial"/>
                <a:cs typeface="Arial"/>
                <a:sym typeface="Arial"/>
              </a:rPr>
              <a:t>Source: FiBL survey 2022  www.organic-world.net – statistics.fibl.org</a:t>
            </a:r>
            <a:endParaRPr/>
          </a:p>
        </p:txBody>
      </p:sp>
      <p:sp>
        <p:nvSpPr>
          <p:cNvPr id="187" name="Google Shape;187;p6"/>
          <p:cNvSpPr txBox="1"/>
          <p:nvPr/>
        </p:nvSpPr>
        <p:spPr>
          <a:xfrm>
            <a:off x="336179" y="182384"/>
            <a:ext cx="11595303" cy="668645"/>
          </a:xfrm>
          <a:prstGeom prst="rect">
            <a:avLst/>
          </a:prstGeom>
          <a:solidFill>
            <a:srgbClr val="F5E6C2"/>
          </a:solidFill>
          <a:ln>
            <a:noFill/>
          </a:ln>
        </p:spPr>
        <p:txBody>
          <a:bodyPr anchorCtr="0" anchor="b" bIns="0" lIns="0" spcFirstLastPara="1" rIns="0" wrap="square" tIns="12050">
            <a:spAutoFit/>
          </a:bodyPr>
          <a:lstStyle/>
          <a:p>
            <a:pPr indent="0" lvl="0" marL="12700" marR="5080" rtl="0" algn="just">
              <a:lnSpc>
                <a:spcPct val="100000"/>
              </a:lnSpc>
              <a:spcBef>
                <a:spcPts val="0"/>
              </a:spcBef>
              <a:spcAft>
                <a:spcPts val="0"/>
              </a:spcAft>
              <a:buClr>
                <a:srgbClr val="002060"/>
              </a:buClr>
              <a:buSzPts val="2133"/>
              <a:buFont typeface="Arial"/>
              <a:buNone/>
            </a:pPr>
            <a:r>
              <a:rPr b="1" lang="en-US" sz="2133">
                <a:solidFill>
                  <a:srgbClr val="002060"/>
                </a:solidFill>
                <a:latin typeface="Arial"/>
                <a:ea typeface="Arial"/>
                <a:cs typeface="Arial"/>
                <a:sym typeface="Arial"/>
              </a:rPr>
              <a:t>PERCENTAGE OF AREA UNDER ORGANIC FARMING IN THE TOTAL CULTIVATED AREA IN DIFFERENT COUNTRIES OF THE WORLD</a:t>
            </a:r>
            <a:endParaRPr b="1" sz="2133">
              <a:solidFill>
                <a:srgbClr val="002060"/>
              </a:solidFill>
              <a:latin typeface="Arial"/>
              <a:ea typeface="Arial"/>
              <a:cs typeface="Arial"/>
              <a:sym typeface="Arial"/>
            </a:endParaRPr>
          </a:p>
        </p:txBody>
      </p:sp>
      <p:graphicFrame>
        <p:nvGraphicFramePr>
          <p:cNvPr id="188" name="Google Shape;188;p6"/>
          <p:cNvGraphicFramePr/>
          <p:nvPr/>
        </p:nvGraphicFramePr>
        <p:xfrm>
          <a:off x="5298706" y="908904"/>
          <a:ext cx="6864581" cy="5040192"/>
        </p:xfrm>
        <a:graphic>
          <a:graphicData uri="http://schemas.openxmlformats.org/drawingml/2006/chart">
            <c:chart r:id="rId3"/>
          </a:graphicData>
        </a:graphic>
      </p:graphicFrame>
      <p:sp>
        <p:nvSpPr>
          <p:cNvPr id="189" name="Google Shape;189;p6"/>
          <p:cNvSpPr/>
          <p:nvPr/>
        </p:nvSpPr>
        <p:spPr>
          <a:xfrm>
            <a:off x="378383" y="1801108"/>
            <a:ext cx="4533055" cy="1015663"/>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Arial"/>
                <a:ea typeface="Arial"/>
                <a:cs typeface="Arial"/>
                <a:sym typeface="Arial"/>
              </a:rPr>
              <a:t>The country with the highest share is </a:t>
            </a:r>
            <a:r>
              <a:rPr b="1" lang="en-US" sz="2000">
                <a:solidFill>
                  <a:srgbClr val="0070C0"/>
                </a:solidFill>
                <a:latin typeface="Arial"/>
                <a:ea typeface="Arial"/>
                <a:cs typeface="Arial"/>
                <a:sym typeface="Arial"/>
              </a:rPr>
              <a:t>Liechtenstein</a:t>
            </a:r>
            <a:r>
              <a:rPr b="1" lang="en-US" sz="2000">
                <a:solidFill>
                  <a:srgbClr val="C00000"/>
                </a:solidFill>
                <a:latin typeface="Arial"/>
                <a:ea typeface="Arial"/>
                <a:cs typeface="Arial"/>
                <a:sym typeface="Arial"/>
              </a:rPr>
              <a:t> (41.6 percent</a:t>
            </a:r>
            <a:r>
              <a:rPr lang="en-US" sz="2000">
                <a:solidFill>
                  <a:schemeClr val="dk1"/>
                </a:solidFill>
                <a:latin typeface="Arial"/>
                <a:ea typeface="Arial"/>
                <a:cs typeface="Arial"/>
                <a:sym typeface="Arial"/>
              </a:rPr>
              <a:t>), followed by Austria (26.5 percent),</a:t>
            </a:r>
            <a:endParaRPr sz="2000">
              <a:solidFill>
                <a:schemeClr val="dk1"/>
              </a:solidFill>
              <a:latin typeface="Arial"/>
              <a:ea typeface="Arial"/>
              <a:cs typeface="Arial"/>
              <a:sym typeface="Arial"/>
            </a:endParaRPr>
          </a:p>
        </p:txBody>
      </p:sp>
      <p:sp>
        <p:nvSpPr>
          <p:cNvPr id="190" name="Google Shape;190;p6"/>
          <p:cNvSpPr/>
          <p:nvPr/>
        </p:nvSpPr>
        <p:spPr>
          <a:xfrm>
            <a:off x="377053" y="3166180"/>
            <a:ext cx="4641746" cy="1323439"/>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Arial"/>
                <a:ea typeface="Arial"/>
                <a:cs typeface="Arial"/>
                <a:sym typeface="Arial"/>
              </a:rPr>
              <a:t>The First Organic country </a:t>
            </a:r>
            <a:r>
              <a:rPr b="1" lang="en-US" sz="2000">
                <a:solidFill>
                  <a:srgbClr val="0070C0"/>
                </a:solidFill>
                <a:latin typeface="Arial"/>
                <a:ea typeface="Arial"/>
                <a:cs typeface="Arial"/>
                <a:sym typeface="Arial"/>
              </a:rPr>
              <a:t>Estonia</a:t>
            </a:r>
            <a:r>
              <a:rPr lang="en-US" sz="2000">
                <a:solidFill>
                  <a:schemeClr val="dk1"/>
                </a:solidFill>
                <a:latin typeface="Arial"/>
                <a:ea typeface="Arial"/>
                <a:cs typeface="Arial"/>
                <a:sym typeface="Arial"/>
              </a:rPr>
              <a:t> share </a:t>
            </a:r>
            <a:r>
              <a:rPr b="1" lang="en-US" sz="2000">
                <a:solidFill>
                  <a:srgbClr val="C00000"/>
                </a:solidFill>
                <a:latin typeface="Arial"/>
                <a:ea typeface="Arial"/>
                <a:cs typeface="Arial"/>
                <a:sym typeface="Arial"/>
              </a:rPr>
              <a:t>(22.4%</a:t>
            </a:r>
            <a:r>
              <a:rPr lang="en-US" sz="2000">
                <a:solidFill>
                  <a:schemeClr val="dk1"/>
                </a:solidFill>
                <a:latin typeface="Arial"/>
                <a:ea typeface="Arial"/>
                <a:cs typeface="Arial"/>
                <a:sym typeface="Arial"/>
              </a:rPr>
              <a:t>), percentage of area under organic farming in the total  cultivated area</a:t>
            </a:r>
            <a:endParaRPr/>
          </a:p>
        </p:txBody>
      </p:sp>
      <p:sp>
        <p:nvSpPr>
          <p:cNvPr id="191" name="Google Shape;191;p6"/>
          <p:cNvSpPr/>
          <p:nvPr/>
        </p:nvSpPr>
        <p:spPr>
          <a:xfrm>
            <a:off x="377053" y="4959516"/>
            <a:ext cx="4641746" cy="1323439"/>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Arial"/>
                <a:ea typeface="Arial"/>
                <a:cs typeface="Arial"/>
                <a:sym typeface="Arial"/>
              </a:rPr>
              <a:t>India, share </a:t>
            </a:r>
            <a:r>
              <a:rPr b="1" lang="en-US" sz="2000">
                <a:solidFill>
                  <a:srgbClr val="C00000"/>
                </a:solidFill>
                <a:latin typeface="Arial"/>
                <a:ea typeface="Arial"/>
                <a:cs typeface="Arial"/>
                <a:sym typeface="Arial"/>
              </a:rPr>
              <a:t>(2.0%)</a:t>
            </a:r>
            <a:r>
              <a:rPr lang="en-US" sz="2000">
                <a:solidFill>
                  <a:schemeClr val="dk1"/>
                </a:solidFill>
                <a:latin typeface="Arial"/>
                <a:ea typeface="Arial"/>
                <a:cs typeface="Arial"/>
                <a:sym typeface="Arial"/>
              </a:rPr>
              <a:t> of the total net sown area under organic farming</a:t>
            </a:r>
            <a:endParaRPr/>
          </a:p>
          <a:p>
            <a:pPr indent="0" lvl="0" marL="0" marR="0" rtl="0" algn="just">
              <a:spcBef>
                <a:spcPts val="0"/>
              </a:spcBef>
              <a:spcAft>
                <a:spcPts val="0"/>
              </a:spcAft>
              <a:buNone/>
            </a:pPr>
            <a:r>
              <a:rPr b="1" lang="en-US" sz="2000">
                <a:solidFill>
                  <a:schemeClr val="dk1"/>
                </a:solidFill>
                <a:latin typeface="Arial"/>
                <a:ea typeface="Arial"/>
                <a:cs typeface="Arial"/>
                <a:sym typeface="Arial"/>
              </a:rPr>
              <a:t>Increase of organic agricultural land: </a:t>
            </a:r>
            <a:endParaRPr/>
          </a:p>
          <a:p>
            <a:pPr indent="0" lvl="0" marL="0" marR="0" rtl="0" algn="just">
              <a:spcBef>
                <a:spcPts val="0"/>
              </a:spcBef>
              <a:spcAft>
                <a:spcPts val="0"/>
              </a:spcAft>
              <a:buNone/>
            </a:pPr>
            <a:r>
              <a:rPr lang="en-US" sz="2000">
                <a:solidFill>
                  <a:schemeClr val="dk1"/>
                </a:solidFill>
                <a:latin typeface="Arial"/>
                <a:ea typeface="Arial"/>
                <a:cs typeface="Arial"/>
                <a:sym typeface="Arial"/>
              </a:rPr>
              <a:t>India: 3,59,000 ha (+16%) in 2020</a:t>
            </a:r>
            <a:endParaRPr sz="2000">
              <a:solidFill>
                <a:schemeClr val="dk1"/>
              </a:solidFill>
              <a:latin typeface="Arial"/>
              <a:ea typeface="Arial"/>
              <a:cs typeface="Arial"/>
              <a:sym typeface="Arial"/>
            </a:endParaRPr>
          </a:p>
        </p:txBody>
      </p:sp>
      <p:sp>
        <p:nvSpPr>
          <p:cNvPr id="192" name="Google Shape;192;p6"/>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193" name="Google Shape;193;p6"/>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E0F11"/>
                </a:solidFill>
                <a:latin typeface="Arial"/>
                <a:ea typeface="Arial"/>
                <a:cs typeface="Arial"/>
                <a:sym typeface="Arial"/>
              </a:rPr>
              <a:t> DIVISION OF AGRONOMY, ICAR-IARI, NEW DELHI</a:t>
            </a:r>
            <a:endParaRPr/>
          </a:p>
        </p:txBody>
      </p:sp>
      <p:pic>
        <p:nvPicPr>
          <p:cNvPr descr="C:\Users\AMGAIN\Desktop\250px-ICAR_logo.JPG" id="194" name="Google Shape;194;p6"/>
          <p:cNvPicPr preferRelativeResize="0"/>
          <p:nvPr/>
        </p:nvPicPr>
        <p:blipFill rotWithShape="1">
          <a:blip r:embed="rId4">
            <a:alphaModFix/>
          </a:blip>
          <a:srcRect b="0" l="0" r="0" t="0"/>
          <a:stretch/>
        </p:blipFill>
        <p:spPr>
          <a:xfrm>
            <a:off x="36151" y="3131"/>
            <a:ext cx="264479" cy="354874"/>
          </a:xfrm>
          <a:prstGeom prst="rect">
            <a:avLst/>
          </a:prstGeom>
          <a:noFill/>
          <a:ln>
            <a:noFill/>
          </a:ln>
        </p:spPr>
      </p:pic>
      <p:pic>
        <p:nvPicPr>
          <p:cNvPr descr="mso79BC" id="195" name="Google Shape;195;p6"/>
          <p:cNvPicPr preferRelativeResize="0"/>
          <p:nvPr/>
        </p:nvPicPr>
        <p:blipFill rotWithShape="1">
          <a:blip r:embed="rId5">
            <a:alphaModFix/>
          </a:blip>
          <a:srcRect b="0" l="0" r="0" t="0"/>
          <a:stretch/>
        </p:blipFill>
        <p:spPr>
          <a:xfrm>
            <a:off x="23988" y="6184313"/>
            <a:ext cx="264479" cy="354874"/>
          </a:xfrm>
          <a:prstGeom prst="rect">
            <a:avLst/>
          </a:prstGeom>
          <a:noFill/>
          <a:ln>
            <a:noFill/>
          </a:ln>
        </p:spPr>
      </p:pic>
      <p:sp>
        <p:nvSpPr>
          <p:cNvPr id="196" name="Google Shape;196;p6"/>
          <p:cNvSpPr/>
          <p:nvPr/>
        </p:nvSpPr>
        <p:spPr>
          <a:xfrm>
            <a:off x="11462323" y="6587166"/>
            <a:ext cx="350986"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7"/>
          <p:cNvSpPr txBox="1"/>
          <p:nvPr/>
        </p:nvSpPr>
        <p:spPr>
          <a:xfrm>
            <a:off x="775195" y="-19495"/>
            <a:ext cx="847980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C00000"/>
                </a:solidFill>
                <a:latin typeface="Arial"/>
                <a:ea typeface="Arial"/>
                <a:cs typeface="Arial"/>
                <a:sym typeface="Arial"/>
              </a:rPr>
              <a:t>Global Organic Agriculture Trend</a:t>
            </a:r>
            <a:endParaRPr b="1" sz="3200">
              <a:solidFill>
                <a:srgbClr val="C00000"/>
              </a:solidFill>
              <a:latin typeface="Arial"/>
              <a:ea typeface="Arial"/>
              <a:cs typeface="Arial"/>
              <a:sym typeface="Arial"/>
            </a:endParaRPr>
          </a:p>
        </p:txBody>
      </p:sp>
      <p:sp>
        <p:nvSpPr>
          <p:cNvPr id="202" name="Google Shape;202;p7"/>
          <p:cNvSpPr txBox="1"/>
          <p:nvPr/>
        </p:nvSpPr>
        <p:spPr>
          <a:xfrm>
            <a:off x="11075082" y="165171"/>
            <a:ext cx="524503"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Arial"/>
              <a:ea typeface="Arial"/>
              <a:cs typeface="Arial"/>
              <a:sym typeface="Arial"/>
            </a:endParaRPr>
          </a:p>
        </p:txBody>
      </p:sp>
      <p:pic>
        <p:nvPicPr>
          <p:cNvPr id="203" name="Google Shape;203;p7"/>
          <p:cNvPicPr preferRelativeResize="0"/>
          <p:nvPr/>
        </p:nvPicPr>
        <p:blipFill rotWithShape="1">
          <a:blip r:embed="rId3">
            <a:alphaModFix/>
          </a:blip>
          <a:srcRect b="62855" l="47933" r="36439" t="20245"/>
          <a:stretch/>
        </p:blipFill>
        <p:spPr>
          <a:xfrm>
            <a:off x="7175424" y="1995222"/>
            <a:ext cx="1730449" cy="1408031"/>
          </a:xfrm>
          <a:prstGeom prst="rect">
            <a:avLst/>
          </a:prstGeom>
          <a:noFill/>
          <a:ln>
            <a:noFill/>
          </a:ln>
        </p:spPr>
      </p:pic>
      <p:sp>
        <p:nvSpPr>
          <p:cNvPr id="204" name="Google Shape;204;p7"/>
          <p:cNvSpPr/>
          <p:nvPr/>
        </p:nvSpPr>
        <p:spPr>
          <a:xfrm>
            <a:off x="5191125" y="988907"/>
            <a:ext cx="6813369" cy="442674"/>
          </a:xfrm>
          <a:prstGeom prst="round2DiagRect">
            <a:avLst>
              <a:gd fmla="val 16667" name="adj1"/>
              <a:gd fmla="val 0" name="adj2"/>
            </a:avLst>
          </a:prstGeom>
          <a:solidFill>
            <a:srgbClr val="83A44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Organic Farmers is increasing……</a:t>
            </a:r>
            <a:endParaRPr/>
          </a:p>
        </p:txBody>
      </p:sp>
      <p:sp>
        <p:nvSpPr>
          <p:cNvPr id="205" name="Google Shape;205;p7"/>
          <p:cNvSpPr/>
          <p:nvPr/>
        </p:nvSpPr>
        <p:spPr>
          <a:xfrm>
            <a:off x="5812188" y="4525773"/>
            <a:ext cx="6133478" cy="128753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800">
                <a:solidFill>
                  <a:schemeClr val="dk1"/>
                </a:solidFill>
                <a:latin typeface="Arial"/>
                <a:ea typeface="Arial"/>
                <a:cs typeface="Arial"/>
                <a:sym typeface="Arial"/>
              </a:rPr>
              <a:t>Top </a:t>
            </a:r>
            <a:r>
              <a:rPr b="1" lang="en-US" sz="1800">
                <a:solidFill>
                  <a:srgbClr val="FF0000"/>
                </a:solidFill>
                <a:latin typeface="Arial"/>
                <a:ea typeface="Arial"/>
                <a:cs typeface="Arial"/>
                <a:sym typeface="Arial"/>
              </a:rPr>
              <a:t>ten countries </a:t>
            </a:r>
            <a:r>
              <a:rPr b="1" lang="en-US" sz="1800">
                <a:solidFill>
                  <a:schemeClr val="dk1"/>
                </a:solidFill>
                <a:latin typeface="Arial"/>
                <a:ea typeface="Arial"/>
                <a:cs typeface="Arial"/>
                <a:sym typeface="Arial"/>
              </a:rPr>
              <a:t>with the largest organic agricultural areas represent </a:t>
            </a:r>
            <a:r>
              <a:rPr b="1" lang="en-US" sz="1800">
                <a:solidFill>
                  <a:srgbClr val="FF0000"/>
                </a:solidFill>
                <a:latin typeface="Arial"/>
                <a:ea typeface="Arial"/>
                <a:cs typeface="Arial"/>
                <a:sym typeface="Arial"/>
              </a:rPr>
              <a:t>78% </a:t>
            </a:r>
            <a:r>
              <a:rPr b="1" lang="en-US" sz="1800">
                <a:solidFill>
                  <a:schemeClr val="dk1"/>
                </a:solidFill>
                <a:latin typeface="Arial"/>
                <a:ea typeface="Arial"/>
                <a:cs typeface="Arial"/>
                <a:sym typeface="Arial"/>
              </a:rPr>
              <a:t>of the world’s organic agricultural land.</a:t>
            </a:r>
            <a:endParaRPr/>
          </a:p>
        </p:txBody>
      </p:sp>
      <p:sp>
        <p:nvSpPr>
          <p:cNvPr id="206" name="Google Shape;206;p7"/>
          <p:cNvSpPr txBox="1"/>
          <p:nvPr/>
        </p:nvSpPr>
        <p:spPr>
          <a:xfrm>
            <a:off x="282275" y="3317048"/>
            <a:ext cx="5593226" cy="307777"/>
          </a:xfrm>
          <a:prstGeom prst="rect">
            <a:avLst/>
          </a:prstGeom>
          <a:solidFill>
            <a:srgbClr val="83A44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Countries with the largest areas of organic agricultural land</a:t>
            </a:r>
            <a:endParaRPr/>
          </a:p>
        </p:txBody>
      </p:sp>
      <p:sp>
        <p:nvSpPr>
          <p:cNvPr id="207" name="Google Shape;207;p7"/>
          <p:cNvSpPr txBox="1"/>
          <p:nvPr/>
        </p:nvSpPr>
        <p:spPr>
          <a:xfrm>
            <a:off x="5871017" y="6145852"/>
            <a:ext cx="613347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02060"/>
                </a:solidFill>
                <a:latin typeface="Arial"/>
                <a:ea typeface="Arial"/>
                <a:cs typeface="Arial"/>
                <a:sym typeface="Arial"/>
              </a:rPr>
              <a:t>Source: FiBL survey 2022  www.organic-world.net – statistics.fibl.org</a:t>
            </a:r>
            <a:endParaRPr/>
          </a:p>
        </p:txBody>
      </p:sp>
      <p:pic>
        <p:nvPicPr>
          <p:cNvPr id="208" name="Google Shape;208;p7"/>
          <p:cNvPicPr preferRelativeResize="0"/>
          <p:nvPr/>
        </p:nvPicPr>
        <p:blipFill rotWithShape="1">
          <a:blip r:embed="rId4">
            <a:alphaModFix/>
          </a:blip>
          <a:srcRect b="0" l="0" r="0" t="0"/>
          <a:stretch/>
        </p:blipFill>
        <p:spPr>
          <a:xfrm>
            <a:off x="8535922" y="1995328"/>
            <a:ext cx="2865504" cy="1349128"/>
          </a:xfrm>
          <a:prstGeom prst="rect">
            <a:avLst/>
          </a:prstGeom>
          <a:noFill/>
          <a:ln>
            <a:noFill/>
          </a:ln>
        </p:spPr>
      </p:pic>
      <p:pic>
        <p:nvPicPr>
          <p:cNvPr id="209" name="Google Shape;209;p7"/>
          <p:cNvPicPr preferRelativeResize="0"/>
          <p:nvPr/>
        </p:nvPicPr>
        <p:blipFill rotWithShape="1">
          <a:blip r:embed="rId3">
            <a:alphaModFix/>
          </a:blip>
          <a:srcRect b="52694" l="0" r="64245" t="36386"/>
          <a:stretch/>
        </p:blipFill>
        <p:spPr>
          <a:xfrm>
            <a:off x="114321" y="1163027"/>
            <a:ext cx="5007477" cy="1088542"/>
          </a:xfrm>
          <a:prstGeom prst="rect">
            <a:avLst/>
          </a:prstGeom>
          <a:noFill/>
          <a:ln>
            <a:noFill/>
          </a:ln>
        </p:spPr>
      </p:pic>
      <p:pic>
        <p:nvPicPr>
          <p:cNvPr id="210" name="Google Shape;210;p7"/>
          <p:cNvPicPr preferRelativeResize="0"/>
          <p:nvPr/>
        </p:nvPicPr>
        <p:blipFill rotWithShape="1">
          <a:blip r:embed="rId3">
            <a:alphaModFix/>
          </a:blip>
          <a:srcRect b="42158" l="10073" r="67897" t="53501"/>
          <a:stretch/>
        </p:blipFill>
        <p:spPr>
          <a:xfrm>
            <a:off x="2334039" y="2530990"/>
            <a:ext cx="3536978" cy="495879"/>
          </a:xfrm>
          <a:prstGeom prst="rect">
            <a:avLst/>
          </a:prstGeom>
          <a:noFill/>
          <a:ln>
            <a:noFill/>
          </a:ln>
        </p:spPr>
      </p:pic>
      <p:sp>
        <p:nvSpPr>
          <p:cNvPr id="211" name="Google Shape;211;p7"/>
          <p:cNvSpPr/>
          <p:nvPr/>
        </p:nvSpPr>
        <p:spPr>
          <a:xfrm>
            <a:off x="848496" y="1254870"/>
            <a:ext cx="1180301" cy="1063004"/>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2" name="Google Shape;212;p7"/>
          <p:cNvSpPr txBox="1"/>
          <p:nvPr/>
        </p:nvSpPr>
        <p:spPr>
          <a:xfrm>
            <a:off x="1057275" y="1459883"/>
            <a:ext cx="86720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74.9 m ha </a:t>
            </a:r>
            <a:endParaRPr/>
          </a:p>
        </p:txBody>
      </p:sp>
      <p:sp>
        <p:nvSpPr>
          <p:cNvPr id="213" name="Google Shape;213;p7"/>
          <p:cNvSpPr/>
          <p:nvPr/>
        </p:nvSpPr>
        <p:spPr>
          <a:xfrm>
            <a:off x="1607792" y="2587881"/>
            <a:ext cx="842009" cy="584776"/>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4" name="Google Shape;214;p7"/>
          <p:cNvSpPr txBox="1"/>
          <p:nvPr/>
        </p:nvSpPr>
        <p:spPr>
          <a:xfrm>
            <a:off x="1699958" y="2699238"/>
            <a:ext cx="7679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190</a:t>
            </a:r>
            <a:endParaRPr/>
          </a:p>
        </p:txBody>
      </p:sp>
      <p:sp>
        <p:nvSpPr>
          <p:cNvPr id="215" name="Google Shape;215;p7"/>
          <p:cNvSpPr/>
          <p:nvPr/>
        </p:nvSpPr>
        <p:spPr>
          <a:xfrm>
            <a:off x="5836054" y="2081636"/>
            <a:ext cx="1180301" cy="1063004"/>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6" name="Google Shape;216;p7"/>
          <p:cNvSpPr txBox="1"/>
          <p:nvPr/>
        </p:nvSpPr>
        <p:spPr>
          <a:xfrm>
            <a:off x="6030086" y="2428472"/>
            <a:ext cx="8672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3.4 M</a:t>
            </a:r>
            <a:endParaRPr/>
          </a:p>
        </p:txBody>
      </p:sp>
      <p:sp>
        <p:nvSpPr>
          <p:cNvPr id="217" name="Google Shape;217;p7"/>
          <p:cNvSpPr/>
          <p:nvPr/>
        </p:nvSpPr>
        <p:spPr>
          <a:xfrm>
            <a:off x="8664848" y="2099648"/>
            <a:ext cx="1180301" cy="1063004"/>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8" name="Google Shape;218;p7"/>
          <p:cNvSpPr txBox="1"/>
          <p:nvPr/>
        </p:nvSpPr>
        <p:spPr>
          <a:xfrm>
            <a:off x="8839612" y="2459894"/>
            <a:ext cx="10055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+ 7.6%</a:t>
            </a:r>
            <a:endParaRPr/>
          </a:p>
        </p:txBody>
      </p:sp>
      <p:pic>
        <p:nvPicPr>
          <p:cNvPr id="219" name="Google Shape;219;p7"/>
          <p:cNvPicPr preferRelativeResize="0"/>
          <p:nvPr/>
        </p:nvPicPr>
        <p:blipFill rotWithShape="1">
          <a:blip r:embed="rId5">
            <a:alphaModFix/>
          </a:blip>
          <a:srcRect b="0" l="0" r="0" t="20911"/>
          <a:stretch/>
        </p:blipFill>
        <p:spPr>
          <a:xfrm>
            <a:off x="417437" y="3596867"/>
            <a:ext cx="5388737" cy="2947838"/>
          </a:xfrm>
          <a:prstGeom prst="rect">
            <a:avLst/>
          </a:prstGeom>
          <a:noFill/>
          <a:ln>
            <a:noFill/>
          </a:ln>
        </p:spPr>
      </p:pic>
      <p:sp>
        <p:nvSpPr>
          <p:cNvPr id="220" name="Google Shape;220;p7"/>
          <p:cNvSpPr txBox="1"/>
          <p:nvPr/>
        </p:nvSpPr>
        <p:spPr>
          <a:xfrm>
            <a:off x="6198006" y="3704458"/>
            <a:ext cx="57476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1.5</a:t>
            </a:r>
            <a:r>
              <a:rPr lang="en-US" sz="1800">
                <a:solidFill>
                  <a:schemeClr val="dk1"/>
                </a:solidFill>
                <a:latin typeface="Arial"/>
                <a:ea typeface="Arial"/>
                <a:cs typeface="Arial"/>
                <a:sym typeface="Arial"/>
              </a:rPr>
              <a:t> percent of the global agricultural land is organic</a:t>
            </a:r>
            <a:endParaRPr sz="1800">
              <a:solidFill>
                <a:schemeClr val="dk1"/>
              </a:solidFill>
              <a:latin typeface="Arial"/>
              <a:ea typeface="Arial"/>
              <a:cs typeface="Arial"/>
              <a:sym typeface="Arial"/>
            </a:endParaRPr>
          </a:p>
        </p:txBody>
      </p:sp>
      <p:sp>
        <p:nvSpPr>
          <p:cNvPr id="221" name="Google Shape;221;p7"/>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222" name="Google Shape;222;p7"/>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E0F11"/>
                </a:solidFill>
                <a:latin typeface="Arial"/>
                <a:ea typeface="Arial"/>
                <a:cs typeface="Arial"/>
                <a:sym typeface="Arial"/>
              </a:rPr>
              <a:t> DIVISION OF AGRONOMY, ICAR-IARI, NEW DELHI</a:t>
            </a:r>
            <a:endParaRPr/>
          </a:p>
        </p:txBody>
      </p:sp>
      <p:pic>
        <p:nvPicPr>
          <p:cNvPr descr="C:\Users\AMGAIN\Desktop\250px-ICAR_logo.JPG" id="223" name="Google Shape;223;p7"/>
          <p:cNvPicPr preferRelativeResize="0"/>
          <p:nvPr/>
        </p:nvPicPr>
        <p:blipFill rotWithShape="1">
          <a:blip r:embed="rId6">
            <a:alphaModFix/>
          </a:blip>
          <a:srcRect b="0" l="0" r="0" t="0"/>
          <a:stretch/>
        </p:blipFill>
        <p:spPr>
          <a:xfrm>
            <a:off x="36151" y="3131"/>
            <a:ext cx="264479" cy="354874"/>
          </a:xfrm>
          <a:prstGeom prst="rect">
            <a:avLst/>
          </a:prstGeom>
          <a:noFill/>
          <a:ln>
            <a:noFill/>
          </a:ln>
        </p:spPr>
      </p:pic>
      <p:pic>
        <p:nvPicPr>
          <p:cNvPr descr="mso79BC" id="224" name="Google Shape;224;p7"/>
          <p:cNvPicPr preferRelativeResize="0"/>
          <p:nvPr/>
        </p:nvPicPr>
        <p:blipFill rotWithShape="1">
          <a:blip r:embed="rId7">
            <a:alphaModFix/>
          </a:blip>
          <a:srcRect b="0" l="0" r="0" t="0"/>
          <a:stretch/>
        </p:blipFill>
        <p:spPr>
          <a:xfrm>
            <a:off x="23988" y="6184313"/>
            <a:ext cx="264479" cy="354874"/>
          </a:xfrm>
          <a:prstGeom prst="rect">
            <a:avLst/>
          </a:prstGeom>
          <a:noFill/>
          <a:ln>
            <a:noFill/>
          </a:ln>
        </p:spPr>
      </p:pic>
      <p:sp>
        <p:nvSpPr>
          <p:cNvPr id="225" name="Google Shape;225;p7"/>
          <p:cNvSpPr/>
          <p:nvPr/>
        </p:nvSpPr>
        <p:spPr>
          <a:xfrm>
            <a:off x="11462323" y="6587166"/>
            <a:ext cx="350986"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graphicFrame>
        <p:nvGraphicFramePr>
          <p:cNvPr id="231" name="Google Shape;231;p8"/>
          <p:cNvGraphicFramePr/>
          <p:nvPr/>
        </p:nvGraphicFramePr>
        <p:xfrm>
          <a:off x="7933988" y="3239897"/>
          <a:ext cx="3962737" cy="2786292"/>
        </p:xfrm>
        <a:graphic>
          <a:graphicData uri="http://schemas.openxmlformats.org/drawingml/2006/chart">
            <c:chart r:id="rId3"/>
          </a:graphicData>
        </a:graphic>
      </p:graphicFrame>
      <p:sp>
        <p:nvSpPr>
          <p:cNvPr id="232" name="Google Shape;232;p8"/>
          <p:cNvSpPr/>
          <p:nvPr/>
        </p:nvSpPr>
        <p:spPr>
          <a:xfrm>
            <a:off x="1240347" y="1170940"/>
            <a:ext cx="1957294" cy="1366792"/>
          </a:xfrm>
          <a:prstGeom prst="ellipse">
            <a:avLst/>
          </a:prstGeom>
          <a:solidFill>
            <a:srgbClr val="00330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000"/>
              <a:buFont typeface="Arial Black"/>
              <a:buNone/>
            </a:pPr>
            <a:r>
              <a:rPr b="1" lang="en-US" sz="2000">
                <a:solidFill>
                  <a:schemeClr val="lt1"/>
                </a:solidFill>
                <a:latin typeface="Arial"/>
                <a:ea typeface="Arial"/>
                <a:cs typeface="Arial"/>
                <a:sym typeface="Arial"/>
              </a:rPr>
              <a:t>World</a:t>
            </a:r>
            <a:br>
              <a:rPr lang="en-US" sz="2000">
                <a:solidFill>
                  <a:schemeClr val="lt1"/>
                </a:solidFill>
                <a:latin typeface="Arial"/>
                <a:ea typeface="Arial"/>
                <a:cs typeface="Arial"/>
                <a:sym typeface="Arial"/>
              </a:rPr>
            </a:br>
            <a:r>
              <a:rPr b="1" lang="en-US" sz="2000">
                <a:solidFill>
                  <a:srgbClr val="FFFF00"/>
                </a:solidFill>
                <a:latin typeface="Arial"/>
                <a:ea typeface="Arial"/>
                <a:cs typeface="Arial"/>
                <a:sym typeface="Arial"/>
              </a:rPr>
              <a:t>3.4 million </a:t>
            </a:r>
            <a:r>
              <a:rPr b="1" lang="en-US" sz="1600">
                <a:solidFill>
                  <a:srgbClr val="FFFF00"/>
                </a:solidFill>
                <a:latin typeface="Arial"/>
                <a:ea typeface="Arial"/>
                <a:cs typeface="Arial"/>
                <a:sym typeface="Arial"/>
              </a:rPr>
              <a:t>producers</a:t>
            </a:r>
            <a:endParaRPr/>
          </a:p>
        </p:txBody>
      </p:sp>
      <p:sp>
        <p:nvSpPr>
          <p:cNvPr id="233" name="Google Shape;233;p8"/>
          <p:cNvSpPr txBox="1"/>
          <p:nvPr/>
        </p:nvSpPr>
        <p:spPr>
          <a:xfrm>
            <a:off x="4222565" y="2596195"/>
            <a:ext cx="3470773" cy="523220"/>
          </a:xfrm>
          <a:prstGeom prst="rect">
            <a:avLst/>
          </a:prstGeom>
          <a:solidFill>
            <a:srgbClr val="E9EBE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More than 90% of the producers are in Asia, Africa, and Europe</a:t>
            </a:r>
            <a:endParaRPr b="1" sz="1400">
              <a:solidFill>
                <a:schemeClr val="dk1"/>
              </a:solidFill>
              <a:latin typeface="Arial"/>
              <a:ea typeface="Arial"/>
              <a:cs typeface="Arial"/>
              <a:sym typeface="Arial"/>
            </a:endParaRPr>
          </a:p>
        </p:txBody>
      </p:sp>
      <p:sp>
        <p:nvSpPr>
          <p:cNvPr id="234" name="Google Shape;234;p8"/>
          <p:cNvSpPr txBox="1"/>
          <p:nvPr/>
        </p:nvSpPr>
        <p:spPr>
          <a:xfrm>
            <a:off x="7693338" y="2604202"/>
            <a:ext cx="4390232" cy="523220"/>
          </a:xfrm>
          <a:prstGeom prst="rect">
            <a:avLst/>
          </a:prstGeom>
          <a:solidFill>
            <a:srgbClr val="E9EBE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There has been an increase in the number of producers by 2,40,000 or 7.6% btw 2019-20</a:t>
            </a:r>
            <a:endParaRPr b="1" sz="1400">
              <a:solidFill>
                <a:schemeClr val="dk1"/>
              </a:solidFill>
              <a:latin typeface="Arial"/>
              <a:ea typeface="Arial"/>
              <a:cs typeface="Arial"/>
              <a:sym typeface="Arial"/>
            </a:endParaRPr>
          </a:p>
        </p:txBody>
      </p:sp>
      <p:sp>
        <p:nvSpPr>
          <p:cNvPr id="235" name="Google Shape;235;p8"/>
          <p:cNvSpPr txBox="1"/>
          <p:nvPr/>
        </p:nvSpPr>
        <p:spPr>
          <a:xfrm>
            <a:off x="8692588" y="5824909"/>
            <a:ext cx="290403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Development of the number of organic </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producers 1999-2019</a:t>
            </a:r>
            <a:endParaRPr b="1" sz="1000">
              <a:solidFill>
                <a:schemeClr val="dk1"/>
              </a:solidFill>
              <a:latin typeface="Arial"/>
              <a:ea typeface="Arial"/>
              <a:cs typeface="Arial"/>
              <a:sym typeface="Arial"/>
            </a:endParaRPr>
          </a:p>
        </p:txBody>
      </p:sp>
      <p:cxnSp>
        <p:nvCxnSpPr>
          <p:cNvPr id="236" name="Google Shape;236;p8"/>
          <p:cNvCxnSpPr>
            <a:stCxn id="237" idx="3"/>
          </p:cNvCxnSpPr>
          <p:nvPr/>
        </p:nvCxnSpPr>
        <p:spPr>
          <a:xfrm>
            <a:off x="4210691" y="2860902"/>
            <a:ext cx="26700" cy="3663600"/>
          </a:xfrm>
          <a:prstGeom prst="straightConnector1">
            <a:avLst/>
          </a:prstGeom>
          <a:solidFill>
            <a:schemeClr val="accent1"/>
          </a:solidFill>
          <a:ln cap="flat" cmpd="sng" w="9525">
            <a:solidFill>
              <a:srgbClr val="7F7F7F"/>
            </a:solidFill>
            <a:prstDash val="solid"/>
            <a:round/>
            <a:headEnd len="sm" w="sm" type="none"/>
            <a:tailEnd len="sm" w="sm" type="none"/>
          </a:ln>
        </p:spPr>
      </p:cxnSp>
      <p:cxnSp>
        <p:nvCxnSpPr>
          <p:cNvPr id="238" name="Google Shape;238;p8"/>
          <p:cNvCxnSpPr/>
          <p:nvPr/>
        </p:nvCxnSpPr>
        <p:spPr>
          <a:xfrm flipH="1">
            <a:off x="7666664" y="2787141"/>
            <a:ext cx="35394" cy="3503870"/>
          </a:xfrm>
          <a:prstGeom prst="straightConnector1">
            <a:avLst/>
          </a:prstGeom>
          <a:solidFill>
            <a:schemeClr val="accent1"/>
          </a:solidFill>
          <a:ln cap="flat" cmpd="sng" w="9525">
            <a:solidFill>
              <a:srgbClr val="7F7F7F"/>
            </a:solidFill>
            <a:prstDash val="solid"/>
            <a:round/>
            <a:headEnd len="sm" w="sm" type="none"/>
            <a:tailEnd len="sm" w="sm" type="none"/>
          </a:ln>
        </p:spPr>
      </p:cxnSp>
      <p:sp>
        <p:nvSpPr>
          <p:cNvPr id="239" name="Google Shape;239;p8"/>
          <p:cNvSpPr/>
          <p:nvPr/>
        </p:nvSpPr>
        <p:spPr>
          <a:xfrm>
            <a:off x="3933910" y="1503591"/>
            <a:ext cx="620245" cy="514941"/>
          </a:xfrm>
          <a:prstGeom prst="ellipse">
            <a:avLst/>
          </a:prstGeom>
          <a:solidFill>
            <a:schemeClr val="lt1">
              <a:alpha val="40000"/>
            </a:schemeClr>
          </a:solidFill>
          <a:ln>
            <a:noFill/>
          </a:ln>
        </p:spPr>
        <p:txBody>
          <a:bodyPr anchorCtr="0" anchor="ctr" bIns="45700" lIns="36000" spcFirstLastPara="1" rIns="36000" wrap="square" tIns="45700">
            <a:noAutofit/>
          </a:bodyPr>
          <a:lstStyle/>
          <a:p>
            <a:pPr indent="0" lvl="0" marL="0" marR="0" rtl="0" algn="ctr">
              <a:spcBef>
                <a:spcPts val="0"/>
              </a:spcBef>
              <a:spcAft>
                <a:spcPts val="0"/>
              </a:spcAft>
              <a:buClr>
                <a:schemeClr val="dk1"/>
              </a:buClr>
              <a:buSzPts val="1400"/>
              <a:buFont typeface="Arial Black"/>
              <a:buNone/>
            </a:pPr>
            <a:r>
              <a:t/>
            </a:r>
            <a:endParaRPr b="1" sz="1400">
              <a:solidFill>
                <a:schemeClr val="lt1"/>
              </a:solidFill>
              <a:latin typeface="Arial"/>
              <a:ea typeface="Arial"/>
              <a:cs typeface="Arial"/>
              <a:sym typeface="Arial"/>
            </a:endParaRPr>
          </a:p>
        </p:txBody>
      </p:sp>
      <p:sp>
        <p:nvSpPr>
          <p:cNvPr id="240" name="Google Shape;240;p8"/>
          <p:cNvSpPr/>
          <p:nvPr/>
        </p:nvSpPr>
        <p:spPr>
          <a:xfrm>
            <a:off x="9190155" y="990131"/>
            <a:ext cx="2058212" cy="1512000"/>
          </a:xfrm>
          <a:prstGeom prst="ellipse">
            <a:avLst/>
          </a:prstGeom>
          <a:solidFill>
            <a:srgbClr val="003300"/>
          </a:solidFill>
          <a:ln>
            <a:noFill/>
          </a:ln>
        </p:spPr>
        <p:txBody>
          <a:bodyPr anchorCtr="0" anchor="ctr" bIns="45700" lIns="36000" spcFirstLastPara="1" rIns="36000" wrap="square" tIns="45700">
            <a:noAutofit/>
          </a:bodyPr>
          <a:lstStyle/>
          <a:p>
            <a:pPr indent="0" lvl="0" marL="0" marR="0" rtl="0" algn="ctr">
              <a:spcBef>
                <a:spcPts val="0"/>
              </a:spcBef>
              <a:spcAft>
                <a:spcPts val="0"/>
              </a:spcAft>
              <a:buClr>
                <a:schemeClr val="dk1"/>
              </a:buClr>
              <a:buSzPts val="2000"/>
              <a:buFont typeface="Arial Black"/>
              <a:buNone/>
            </a:pPr>
            <a:r>
              <a:rPr b="1" lang="en-US" sz="2000">
                <a:solidFill>
                  <a:schemeClr val="lt1"/>
                </a:solidFill>
                <a:latin typeface="Arial"/>
                <a:ea typeface="Arial"/>
                <a:cs typeface="Arial"/>
                <a:sym typeface="Arial"/>
              </a:rPr>
              <a:t>+7.6% growth </a:t>
            </a:r>
            <a:endParaRPr/>
          </a:p>
          <a:p>
            <a:pPr indent="0" lvl="0" marL="0" marR="0" rtl="0" algn="ctr">
              <a:spcBef>
                <a:spcPts val="1200"/>
              </a:spcBef>
              <a:spcAft>
                <a:spcPts val="0"/>
              </a:spcAft>
              <a:buClr>
                <a:schemeClr val="dk1"/>
              </a:buClr>
              <a:buSzPts val="1600"/>
              <a:buFont typeface="Arial Black"/>
              <a:buNone/>
            </a:pPr>
            <a:r>
              <a:rPr b="1" lang="en-US" sz="1600">
                <a:solidFill>
                  <a:schemeClr val="lt1"/>
                </a:solidFill>
                <a:latin typeface="Arial"/>
                <a:ea typeface="Arial"/>
                <a:cs typeface="Arial"/>
                <a:sym typeface="Arial"/>
              </a:rPr>
              <a:t>since 2019</a:t>
            </a:r>
            <a:endParaRPr/>
          </a:p>
        </p:txBody>
      </p:sp>
      <p:sp>
        <p:nvSpPr>
          <p:cNvPr id="237" name="Google Shape;237;p8"/>
          <p:cNvSpPr txBox="1"/>
          <p:nvPr/>
        </p:nvSpPr>
        <p:spPr>
          <a:xfrm>
            <a:off x="336544" y="2599292"/>
            <a:ext cx="3874147" cy="523220"/>
          </a:xfrm>
          <a:prstGeom prst="rect">
            <a:avLst/>
          </a:prstGeom>
          <a:solidFill>
            <a:srgbClr val="E9EBE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C0C0C"/>
                </a:solidFill>
                <a:latin typeface="Arial"/>
                <a:ea typeface="Arial"/>
                <a:cs typeface="Arial"/>
                <a:sym typeface="Arial"/>
              </a:rPr>
              <a:t>The country with organic producers is India, followed by Ethiopia and Tanzania</a:t>
            </a:r>
            <a:endParaRPr b="1" sz="1200">
              <a:solidFill>
                <a:srgbClr val="0C0C0C"/>
              </a:solidFill>
              <a:latin typeface="Arial"/>
              <a:ea typeface="Arial"/>
              <a:cs typeface="Arial"/>
              <a:sym typeface="Arial"/>
            </a:endParaRPr>
          </a:p>
        </p:txBody>
      </p:sp>
      <p:graphicFrame>
        <p:nvGraphicFramePr>
          <p:cNvPr id="241" name="Google Shape;241;p8"/>
          <p:cNvGraphicFramePr/>
          <p:nvPr/>
        </p:nvGraphicFramePr>
        <p:xfrm>
          <a:off x="4237366" y="3429002"/>
          <a:ext cx="3302652" cy="2862010"/>
        </p:xfrm>
        <a:graphic>
          <a:graphicData uri="http://schemas.openxmlformats.org/drawingml/2006/chart">
            <c:chart r:id="rId4"/>
          </a:graphicData>
        </a:graphic>
      </p:graphicFrame>
      <p:sp>
        <p:nvSpPr>
          <p:cNvPr id="242" name="Google Shape;242;p8"/>
          <p:cNvSpPr txBox="1"/>
          <p:nvPr/>
        </p:nvSpPr>
        <p:spPr>
          <a:xfrm>
            <a:off x="592415" y="-28900"/>
            <a:ext cx="75179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C00000"/>
                </a:solidFill>
                <a:latin typeface="Arial"/>
                <a:ea typeface="Arial"/>
                <a:cs typeface="Arial"/>
                <a:sym typeface="Arial"/>
              </a:rPr>
              <a:t>Organic Producers Trend during 2020</a:t>
            </a:r>
            <a:endParaRPr b="1" sz="3200">
              <a:solidFill>
                <a:srgbClr val="C00000"/>
              </a:solidFill>
              <a:latin typeface="Arial"/>
              <a:ea typeface="Arial"/>
              <a:cs typeface="Arial"/>
              <a:sym typeface="Arial"/>
            </a:endParaRPr>
          </a:p>
        </p:txBody>
      </p:sp>
      <p:sp>
        <p:nvSpPr>
          <p:cNvPr id="243" name="Google Shape;243;p8"/>
          <p:cNvSpPr txBox="1"/>
          <p:nvPr/>
        </p:nvSpPr>
        <p:spPr>
          <a:xfrm>
            <a:off x="11075082" y="165171"/>
            <a:ext cx="524503"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Arial"/>
              <a:ea typeface="Arial"/>
              <a:cs typeface="Arial"/>
              <a:sym typeface="Arial"/>
            </a:endParaRPr>
          </a:p>
        </p:txBody>
      </p:sp>
      <p:sp>
        <p:nvSpPr>
          <p:cNvPr id="244" name="Google Shape;244;p8"/>
          <p:cNvSpPr txBox="1"/>
          <p:nvPr/>
        </p:nvSpPr>
        <p:spPr>
          <a:xfrm>
            <a:off x="5748767" y="6283004"/>
            <a:ext cx="633480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02060"/>
                </a:solidFill>
                <a:latin typeface="Arial"/>
                <a:ea typeface="Arial"/>
                <a:cs typeface="Arial"/>
                <a:sym typeface="Arial"/>
              </a:rPr>
              <a:t>Source: FiBL survey 2022  www.organic-world.net – statistics.fibl.org</a:t>
            </a:r>
            <a:endParaRPr/>
          </a:p>
        </p:txBody>
      </p:sp>
      <p:sp>
        <p:nvSpPr>
          <p:cNvPr id="245" name="Google Shape;245;p8"/>
          <p:cNvSpPr/>
          <p:nvPr/>
        </p:nvSpPr>
        <p:spPr>
          <a:xfrm>
            <a:off x="4757731" y="1103943"/>
            <a:ext cx="2058212" cy="1366792"/>
          </a:xfrm>
          <a:prstGeom prst="ellipse">
            <a:avLst/>
          </a:prstGeom>
          <a:solidFill>
            <a:srgbClr val="00330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800"/>
              <a:buFont typeface="Arial Black"/>
              <a:buNone/>
            </a:pPr>
            <a:r>
              <a:rPr b="1" lang="en-US" sz="2800">
                <a:solidFill>
                  <a:srgbClr val="FFFF00"/>
                </a:solidFill>
                <a:latin typeface="Arial"/>
                <a:ea typeface="Arial"/>
                <a:cs typeface="Arial"/>
                <a:sym typeface="Arial"/>
              </a:rPr>
              <a:t>1.81 M </a:t>
            </a:r>
            <a:endParaRPr/>
          </a:p>
          <a:p>
            <a:pPr indent="0" lvl="0" marL="0" marR="0" rtl="0" algn="ctr">
              <a:spcBef>
                <a:spcPts val="1200"/>
              </a:spcBef>
              <a:spcAft>
                <a:spcPts val="0"/>
              </a:spcAft>
              <a:buClr>
                <a:schemeClr val="dk1"/>
              </a:buClr>
              <a:buSzPts val="2000"/>
              <a:buFont typeface="Arial Black"/>
              <a:buNone/>
            </a:pPr>
            <a:r>
              <a:rPr b="1" lang="en-US" sz="2000">
                <a:solidFill>
                  <a:srgbClr val="FFFF00"/>
                </a:solidFill>
                <a:latin typeface="Arial"/>
                <a:ea typeface="Arial"/>
                <a:cs typeface="Arial"/>
                <a:sym typeface="Arial"/>
              </a:rPr>
              <a:t>in Asia</a:t>
            </a:r>
            <a:endParaRPr/>
          </a:p>
        </p:txBody>
      </p:sp>
      <p:pic>
        <p:nvPicPr>
          <p:cNvPr id="246" name="Google Shape;246;p8"/>
          <p:cNvPicPr preferRelativeResize="0"/>
          <p:nvPr/>
        </p:nvPicPr>
        <p:blipFill rotWithShape="1">
          <a:blip r:embed="rId5">
            <a:alphaModFix/>
          </a:blip>
          <a:srcRect b="0" l="5882" r="4550" t="0"/>
          <a:stretch/>
        </p:blipFill>
        <p:spPr>
          <a:xfrm rot="5400000">
            <a:off x="626105" y="3149545"/>
            <a:ext cx="3094543" cy="3719581"/>
          </a:xfrm>
          <a:prstGeom prst="rect">
            <a:avLst/>
          </a:prstGeom>
          <a:noFill/>
          <a:ln>
            <a:noFill/>
          </a:ln>
        </p:spPr>
      </p:pic>
      <p:sp>
        <p:nvSpPr>
          <p:cNvPr id="247" name="Google Shape;247;p8"/>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sp>
        <p:nvSpPr>
          <p:cNvPr id="248" name="Google Shape;248;p8"/>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E0F11"/>
                </a:solidFill>
                <a:latin typeface="Arial"/>
                <a:ea typeface="Arial"/>
                <a:cs typeface="Arial"/>
                <a:sym typeface="Arial"/>
              </a:rPr>
              <a:t> DIVISION OF AGRONOMY, ICAR-IARI, NEW DELHI</a:t>
            </a:r>
            <a:endParaRPr/>
          </a:p>
        </p:txBody>
      </p:sp>
      <p:pic>
        <p:nvPicPr>
          <p:cNvPr descr="C:\Users\AMGAIN\Desktop\250px-ICAR_logo.JPG" id="249" name="Google Shape;249;p8"/>
          <p:cNvPicPr preferRelativeResize="0"/>
          <p:nvPr/>
        </p:nvPicPr>
        <p:blipFill rotWithShape="1">
          <a:blip r:embed="rId6">
            <a:alphaModFix/>
          </a:blip>
          <a:srcRect b="0" l="0" r="0" t="0"/>
          <a:stretch/>
        </p:blipFill>
        <p:spPr>
          <a:xfrm>
            <a:off x="36151" y="3131"/>
            <a:ext cx="264479" cy="354874"/>
          </a:xfrm>
          <a:prstGeom prst="rect">
            <a:avLst/>
          </a:prstGeom>
          <a:noFill/>
          <a:ln>
            <a:noFill/>
          </a:ln>
        </p:spPr>
      </p:pic>
      <p:pic>
        <p:nvPicPr>
          <p:cNvPr descr="mso79BC" id="250" name="Google Shape;250;p8"/>
          <p:cNvPicPr preferRelativeResize="0"/>
          <p:nvPr/>
        </p:nvPicPr>
        <p:blipFill rotWithShape="1">
          <a:blip r:embed="rId7">
            <a:alphaModFix/>
          </a:blip>
          <a:srcRect b="0" l="0" r="0" t="0"/>
          <a:stretch/>
        </p:blipFill>
        <p:spPr>
          <a:xfrm>
            <a:off x="23988" y="6184313"/>
            <a:ext cx="264479" cy="354874"/>
          </a:xfrm>
          <a:prstGeom prst="rect">
            <a:avLst/>
          </a:prstGeom>
          <a:noFill/>
          <a:ln>
            <a:noFill/>
          </a:ln>
        </p:spPr>
      </p:pic>
      <p:sp>
        <p:nvSpPr>
          <p:cNvPr id="251" name="Google Shape;251;p8"/>
          <p:cNvSpPr/>
          <p:nvPr/>
        </p:nvSpPr>
        <p:spPr>
          <a:xfrm>
            <a:off x="11462323" y="6587166"/>
            <a:ext cx="350986"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257" name="Google Shape;257;p9"/>
          <p:cNvSpPr txBox="1"/>
          <p:nvPr/>
        </p:nvSpPr>
        <p:spPr>
          <a:xfrm>
            <a:off x="0" y="6550223"/>
            <a:ext cx="12192000" cy="307777"/>
          </a:xfrm>
          <a:prstGeom prst="rect">
            <a:avLst/>
          </a:prstGeom>
          <a:solidFill>
            <a:srgbClr val="00B050"/>
          </a:solidFill>
          <a:ln cap="rnd" cmpd="sng" w="12700">
            <a:solidFill>
              <a:srgbClr val="4653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4</a:t>
            </a:r>
            <a:r>
              <a:rPr baseline="30000" lang="en-US" sz="1400">
                <a:solidFill>
                  <a:schemeClr val="lt1"/>
                </a:solidFill>
                <a:latin typeface="Gill Sans"/>
                <a:ea typeface="Gill Sans"/>
                <a:cs typeface="Gill Sans"/>
                <a:sym typeface="Gill Sans"/>
              </a:rPr>
              <a:t>th</a:t>
            </a:r>
            <a:r>
              <a:rPr lang="en-US" sz="1400">
                <a:solidFill>
                  <a:schemeClr val="lt1"/>
                </a:solidFill>
                <a:latin typeface="Gill Sans"/>
                <a:ea typeface="Gill Sans"/>
                <a:cs typeface="Gill Sans"/>
                <a:sym typeface="Gill Sans"/>
              </a:rPr>
              <a:t> International Conference on </a:t>
            </a:r>
            <a:r>
              <a:rPr b="1" lang="en-US" sz="1400">
                <a:solidFill>
                  <a:schemeClr val="lt1"/>
                </a:solidFill>
                <a:latin typeface="Gill Sans"/>
                <a:ea typeface="Gill Sans"/>
                <a:cs typeface="Gill Sans"/>
                <a:sym typeface="Gill Sans"/>
              </a:rPr>
              <a:t>Organic Rice Farming and Production Systems, </a:t>
            </a:r>
            <a:r>
              <a:rPr lang="en-US" sz="1400">
                <a:solidFill>
                  <a:schemeClr val="lt1"/>
                </a:solidFill>
                <a:latin typeface="Gill Sans"/>
                <a:ea typeface="Gill Sans"/>
                <a:cs typeface="Gill Sans"/>
                <a:sym typeface="Gill Sans"/>
              </a:rPr>
              <a:t>Sendai, Japan 4–7 September, 2023</a:t>
            </a:r>
            <a:endParaRPr sz="1400">
              <a:solidFill>
                <a:schemeClr val="lt1"/>
              </a:solidFill>
              <a:latin typeface="Gill Sans"/>
              <a:ea typeface="Gill Sans"/>
              <a:cs typeface="Gill Sans"/>
              <a:sym typeface="Gill Sans"/>
            </a:endParaRPr>
          </a:p>
        </p:txBody>
      </p:sp>
      <p:pic>
        <p:nvPicPr>
          <p:cNvPr id="258" name="Google Shape;258;p9"/>
          <p:cNvPicPr preferRelativeResize="0"/>
          <p:nvPr/>
        </p:nvPicPr>
        <p:blipFill rotWithShape="1">
          <a:blip r:embed="rId3">
            <a:alphaModFix/>
          </a:blip>
          <a:srcRect b="47924" l="0" r="0" t="0"/>
          <a:stretch/>
        </p:blipFill>
        <p:spPr>
          <a:xfrm>
            <a:off x="7118252" y="731521"/>
            <a:ext cx="4904729" cy="3038622"/>
          </a:xfrm>
          <a:prstGeom prst="rect">
            <a:avLst/>
          </a:prstGeom>
          <a:noFill/>
          <a:ln>
            <a:noFill/>
          </a:ln>
        </p:spPr>
      </p:pic>
      <p:sp>
        <p:nvSpPr>
          <p:cNvPr id="259" name="Google Shape;259;p9"/>
          <p:cNvSpPr/>
          <p:nvPr/>
        </p:nvSpPr>
        <p:spPr>
          <a:xfrm>
            <a:off x="492369" y="1458089"/>
            <a:ext cx="623198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00"/>
                </a:solidFill>
                <a:latin typeface="Arial"/>
                <a:ea typeface="Arial"/>
                <a:cs typeface="Arial"/>
                <a:sym typeface="Arial"/>
              </a:rPr>
              <a:t>The areas of </a:t>
            </a:r>
            <a:r>
              <a:rPr b="1" i="1" lang="en-US" sz="2000">
                <a:solidFill>
                  <a:srgbClr val="000000"/>
                </a:solidFill>
                <a:latin typeface="Arial"/>
                <a:ea typeface="Arial"/>
                <a:cs typeface="Arial"/>
                <a:sym typeface="Arial"/>
              </a:rPr>
              <a:t>Basmati</a:t>
            </a:r>
            <a:r>
              <a:rPr b="1" lang="en-US" sz="2000">
                <a:solidFill>
                  <a:srgbClr val="000000"/>
                </a:solidFill>
                <a:latin typeface="Arial"/>
                <a:ea typeface="Arial"/>
                <a:cs typeface="Arial"/>
                <a:sym typeface="Arial"/>
              </a:rPr>
              <a:t> rice production in India</a:t>
            </a:r>
            <a:r>
              <a:rPr b="1" i="1" lang="en-US" sz="2000">
                <a:solidFill>
                  <a:srgbClr val="000000"/>
                </a:solidFill>
                <a:latin typeface="Arial"/>
                <a:ea typeface="Arial"/>
                <a:cs typeface="Arial"/>
                <a:sym typeface="Arial"/>
              </a:rPr>
              <a:t>: </a:t>
            </a:r>
            <a:r>
              <a:rPr i="1" lang="en-US" sz="2000">
                <a:solidFill>
                  <a:srgbClr val="000000"/>
                </a:solidFill>
                <a:latin typeface="Arial"/>
                <a:ea typeface="Arial"/>
                <a:cs typeface="Arial"/>
                <a:sym typeface="Arial"/>
              </a:rPr>
              <a:t>Punjab, Haryana, Delhi, Uttarakhand, Himachal Pradesh, J &amp; K and western Uttar Pradesh</a:t>
            </a:r>
            <a:endParaRPr sz="2000">
              <a:solidFill>
                <a:schemeClr val="dk1"/>
              </a:solidFill>
              <a:latin typeface="Arial"/>
              <a:ea typeface="Arial"/>
              <a:cs typeface="Arial"/>
              <a:sym typeface="Arial"/>
            </a:endParaRPr>
          </a:p>
        </p:txBody>
      </p:sp>
      <p:sp>
        <p:nvSpPr>
          <p:cNvPr id="260" name="Google Shape;260;p9"/>
          <p:cNvSpPr txBox="1"/>
          <p:nvPr/>
        </p:nvSpPr>
        <p:spPr>
          <a:xfrm>
            <a:off x="492369" y="3677297"/>
            <a:ext cx="11376358" cy="2677656"/>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Considering the importance of </a:t>
            </a:r>
            <a:r>
              <a:rPr b="1" i="1" lang="en-US" sz="2400">
                <a:solidFill>
                  <a:schemeClr val="dk1"/>
                </a:solidFill>
                <a:latin typeface="Arial"/>
                <a:ea typeface="Arial"/>
                <a:cs typeface="Arial"/>
                <a:sym typeface="Arial"/>
              </a:rPr>
              <a:t>Basmati</a:t>
            </a:r>
            <a:r>
              <a:rPr b="1" lang="en-US" sz="2400">
                <a:solidFill>
                  <a:schemeClr val="dk1"/>
                </a:solidFill>
                <a:latin typeface="Arial"/>
                <a:ea typeface="Arial"/>
                <a:cs typeface="Arial"/>
                <a:sym typeface="Arial"/>
              </a:rPr>
              <a:t> rice </a:t>
            </a:r>
            <a:r>
              <a:rPr lang="en-US" sz="2400">
                <a:solidFill>
                  <a:schemeClr val="dk1"/>
                </a:solidFill>
                <a:latin typeface="Arial"/>
                <a:ea typeface="Arial"/>
                <a:cs typeface="Arial"/>
                <a:sym typeface="Arial"/>
              </a:rPr>
              <a:t>as a major export commodity and as a safe food with high commercial value in Indian and International markets</a:t>
            </a:r>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We hypothesized that organic </a:t>
            </a:r>
            <a:r>
              <a:rPr i="1" lang="en-US" sz="2400">
                <a:solidFill>
                  <a:schemeClr val="dk1"/>
                </a:solidFill>
                <a:latin typeface="Arial"/>
                <a:ea typeface="Arial"/>
                <a:cs typeface="Arial"/>
                <a:sym typeface="Arial"/>
              </a:rPr>
              <a:t>Basmati</a:t>
            </a:r>
            <a:r>
              <a:rPr lang="en-US" sz="2400">
                <a:solidFill>
                  <a:schemeClr val="dk1"/>
                </a:solidFill>
                <a:latin typeface="Arial"/>
                <a:ea typeface="Arial"/>
                <a:cs typeface="Arial"/>
                <a:sym typeface="Arial"/>
              </a:rPr>
              <a:t> rice production with locally available organic manures such as </a:t>
            </a:r>
            <a:r>
              <a:rPr b="1" lang="en-US" sz="2400">
                <a:solidFill>
                  <a:schemeClr val="dk1"/>
                </a:solidFill>
                <a:latin typeface="Arial"/>
                <a:ea typeface="Arial"/>
                <a:cs typeface="Arial"/>
                <a:sym typeface="Arial"/>
              </a:rPr>
              <a:t>FYM, </a:t>
            </a:r>
            <a:r>
              <a:rPr b="1" i="1" lang="en-US" sz="2400">
                <a:solidFill>
                  <a:schemeClr val="dk1"/>
                </a:solidFill>
                <a:latin typeface="Arial"/>
                <a:ea typeface="Arial"/>
                <a:cs typeface="Arial"/>
                <a:sym typeface="Arial"/>
              </a:rPr>
              <a:t>Sesbania,</a:t>
            </a:r>
            <a:r>
              <a:rPr b="1" lang="en-US" sz="2400">
                <a:solidFill>
                  <a:schemeClr val="dk1"/>
                </a:solidFill>
                <a:latin typeface="Arial"/>
                <a:ea typeface="Arial"/>
                <a:cs typeface="Arial"/>
                <a:sym typeface="Arial"/>
              </a:rPr>
              <a:t> and Blue Green Algae (BGA) </a:t>
            </a:r>
            <a:r>
              <a:rPr lang="en-US" sz="2400">
                <a:solidFill>
                  <a:schemeClr val="dk1"/>
                </a:solidFill>
                <a:latin typeface="Arial"/>
                <a:ea typeface="Arial"/>
                <a:cs typeface="Arial"/>
                <a:sym typeface="Arial"/>
              </a:rPr>
              <a:t>could be a strategy for future rice production with this experiment which was initiated in </a:t>
            </a:r>
            <a:r>
              <a:rPr b="1" lang="en-US" sz="2400">
                <a:solidFill>
                  <a:schemeClr val="dk1"/>
                </a:solidFill>
                <a:latin typeface="Arial"/>
                <a:ea typeface="Arial"/>
                <a:cs typeface="Arial"/>
                <a:sym typeface="Arial"/>
              </a:rPr>
              <a:t>Year 2003 </a:t>
            </a:r>
            <a:endParaRPr/>
          </a:p>
        </p:txBody>
      </p:sp>
      <p:sp>
        <p:nvSpPr>
          <p:cNvPr id="261" name="Google Shape;261;p9"/>
          <p:cNvSpPr txBox="1"/>
          <p:nvPr/>
        </p:nvSpPr>
        <p:spPr>
          <a:xfrm rot="-5400000">
            <a:off x="-3119131" y="3121221"/>
            <a:ext cx="6550223" cy="307777"/>
          </a:xfrm>
          <a:prstGeom prst="rect">
            <a:avLst/>
          </a:prstGeom>
          <a:solidFill>
            <a:srgbClr val="8998A1"/>
          </a:solidFill>
          <a:ln cap="flat" cmpd="sng" w="9525">
            <a:solidFill>
              <a:srgbClr val="3F3F3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E0F11"/>
                </a:solidFill>
                <a:latin typeface="Arial"/>
                <a:ea typeface="Arial"/>
                <a:cs typeface="Arial"/>
                <a:sym typeface="Arial"/>
              </a:rPr>
              <a:t> DIVISION OF AGRONOMY, ICAR-IARI, NEW DELHI</a:t>
            </a:r>
            <a:endParaRPr/>
          </a:p>
        </p:txBody>
      </p:sp>
      <p:pic>
        <p:nvPicPr>
          <p:cNvPr descr="C:\Users\AMGAIN\Desktop\250px-ICAR_logo.JPG" id="262" name="Google Shape;262;p9"/>
          <p:cNvPicPr preferRelativeResize="0"/>
          <p:nvPr/>
        </p:nvPicPr>
        <p:blipFill rotWithShape="1">
          <a:blip r:embed="rId4">
            <a:alphaModFix/>
          </a:blip>
          <a:srcRect b="0" l="0" r="0" t="0"/>
          <a:stretch/>
        </p:blipFill>
        <p:spPr>
          <a:xfrm>
            <a:off x="36151" y="3131"/>
            <a:ext cx="264479" cy="354874"/>
          </a:xfrm>
          <a:prstGeom prst="rect">
            <a:avLst/>
          </a:prstGeom>
          <a:noFill/>
          <a:ln>
            <a:noFill/>
          </a:ln>
        </p:spPr>
      </p:pic>
      <p:pic>
        <p:nvPicPr>
          <p:cNvPr descr="mso79BC" id="263" name="Google Shape;263;p9"/>
          <p:cNvPicPr preferRelativeResize="0"/>
          <p:nvPr/>
        </p:nvPicPr>
        <p:blipFill rotWithShape="1">
          <a:blip r:embed="rId5">
            <a:alphaModFix/>
          </a:blip>
          <a:srcRect b="0" l="0" r="0" t="0"/>
          <a:stretch/>
        </p:blipFill>
        <p:spPr>
          <a:xfrm>
            <a:off x="23988" y="6184313"/>
            <a:ext cx="264479" cy="354874"/>
          </a:xfrm>
          <a:prstGeom prst="rect">
            <a:avLst/>
          </a:prstGeom>
          <a:noFill/>
          <a:ln>
            <a:noFill/>
          </a:ln>
        </p:spPr>
      </p:pic>
      <p:sp>
        <p:nvSpPr>
          <p:cNvPr id="264" name="Google Shape;264;p9"/>
          <p:cNvSpPr/>
          <p:nvPr/>
        </p:nvSpPr>
        <p:spPr>
          <a:xfrm>
            <a:off x="11462323" y="6587166"/>
            <a:ext cx="350986" cy="229270"/>
          </a:xfrm>
          <a:prstGeom prst="ellipse">
            <a:avLst/>
          </a:prstGeom>
          <a:solidFill>
            <a:srgbClr val="F8CDA7"/>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idendVTI">
  <a:themeElements>
    <a:clrScheme name="Custom 10">
      <a:dk1>
        <a:srgbClr val="000000"/>
      </a:dk1>
      <a:lt1>
        <a:srgbClr val="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2021-04-23T08:52:05Z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